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0"/>
  </p:notesMasterIdLst>
  <p:handoutMasterIdLst>
    <p:handoutMasterId r:id="rId31"/>
  </p:handoutMasterIdLst>
  <p:sldIdLst>
    <p:sldId id="602" r:id="rId2"/>
    <p:sldId id="675" r:id="rId3"/>
    <p:sldId id="674" r:id="rId4"/>
    <p:sldId id="655" r:id="rId5"/>
    <p:sldId id="673" r:id="rId6"/>
    <p:sldId id="657" r:id="rId7"/>
    <p:sldId id="677" r:id="rId8"/>
    <p:sldId id="654" r:id="rId9"/>
    <p:sldId id="672" r:id="rId10"/>
    <p:sldId id="670" r:id="rId11"/>
    <p:sldId id="661" r:id="rId12"/>
    <p:sldId id="664" r:id="rId13"/>
    <p:sldId id="662" r:id="rId14"/>
    <p:sldId id="666" r:id="rId15"/>
    <p:sldId id="669" r:id="rId16"/>
    <p:sldId id="667" r:id="rId17"/>
    <p:sldId id="668" r:id="rId18"/>
    <p:sldId id="685" r:id="rId19"/>
    <p:sldId id="665" r:id="rId20"/>
    <p:sldId id="679" r:id="rId21"/>
    <p:sldId id="676" r:id="rId22"/>
    <p:sldId id="680" r:id="rId23"/>
    <p:sldId id="682" r:id="rId24"/>
    <p:sldId id="671" r:id="rId25"/>
    <p:sldId id="678" r:id="rId26"/>
    <p:sldId id="684" r:id="rId27"/>
    <p:sldId id="683" r:id="rId28"/>
    <p:sldId id="681" r:id="rId29"/>
  </p:sldIdLst>
  <p:sldSz cx="9144000" cy="6858000" type="screen4x3"/>
  <p:notesSz cx="6769100" cy="9906000"/>
  <p:custDataLst>
    <p:tags r:id="rId32"/>
  </p:custDataLst>
  <p:defaultTextStyle>
    <a:defPPr>
      <a:defRPr lang="de-DE"/>
    </a:defPPr>
    <a:lvl1pPr algn="l" rtl="0" fontAlgn="base">
      <a:spcBef>
        <a:spcPct val="0"/>
      </a:spcBef>
      <a:spcAft>
        <a:spcPct val="0"/>
      </a:spcAft>
      <a:defRPr b="1" kern="1200">
        <a:solidFill>
          <a:schemeClr val="tx1"/>
        </a:solidFill>
        <a:latin typeface="M400600"/>
        <a:ea typeface="+mn-ea"/>
        <a:cs typeface="+mn-cs"/>
      </a:defRPr>
    </a:lvl1pPr>
    <a:lvl2pPr marL="457200" algn="l" rtl="0" fontAlgn="base">
      <a:spcBef>
        <a:spcPct val="0"/>
      </a:spcBef>
      <a:spcAft>
        <a:spcPct val="0"/>
      </a:spcAft>
      <a:defRPr b="1" kern="1200">
        <a:solidFill>
          <a:schemeClr val="tx1"/>
        </a:solidFill>
        <a:latin typeface="M400600"/>
        <a:ea typeface="+mn-ea"/>
        <a:cs typeface="+mn-cs"/>
      </a:defRPr>
    </a:lvl2pPr>
    <a:lvl3pPr marL="914400" algn="l" rtl="0" fontAlgn="base">
      <a:spcBef>
        <a:spcPct val="0"/>
      </a:spcBef>
      <a:spcAft>
        <a:spcPct val="0"/>
      </a:spcAft>
      <a:defRPr b="1" kern="1200">
        <a:solidFill>
          <a:schemeClr val="tx1"/>
        </a:solidFill>
        <a:latin typeface="M400600"/>
        <a:ea typeface="+mn-ea"/>
        <a:cs typeface="+mn-cs"/>
      </a:defRPr>
    </a:lvl3pPr>
    <a:lvl4pPr marL="1371600" algn="l" rtl="0" fontAlgn="base">
      <a:spcBef>
        <a:spcPct val="0"/>
      </a:spcBef>
      <a:spcAft>
        <a:spcPct val="0"/>
      </a:spcAft>
      <a:defRPr b="1" kern="1200">
        <a:solidFill>
          <a:schemeClr val="tx1"/>
        </a:solidFill>
        <a:latin typeface="M400600"/>
        <a:ea typeface="+mn-ea"/>
        <a:cs typeface="+mn-cs"/>
      </a:defRPr>
    </a:lvl4pPr>
    <a:lvl5pPr marL="1828800" algn="l" rtl="0" fontAlgn="base">
      <a:spcBef>
        <a:spcPct val="0"/>
      </a:spcBef>
      <a:spcAft>
        <a:spcPct val="0"/>
      </a:spcAft>
      <a:defRPr b="1" kern="1200">
        <a:solidFill>
          <a:schemeClr val="tx1"/>
        </a:solidFill>
        <a:latin typeface="M400600"/>
        <a:ea typeface="+mn-ea"/>
        <a:cs typeface="+mn-cs"/>
      </a:defRPr>
    </a:lvl5pPr>
    <a:lvl6pPr marL="2286000" algn="l" defTabSz="914400" rtl="0" eaLnBrk="1" latinLnBrk="0" hangingPunct="1">
      <a:defRPr b="1" kern="1200">
        <a:solidFill>
          <a:schemeClr val="tx1"/>
        </a:solidFill>
        <a:latin typeface="M400600"/>
        <a:ea typeface="+mn-ea"/>
        <a:cs typeface="+mn-cs"/>
      </a:defRPr>
    </a:lvl6pPr>
    <a:lvl7pPr marL="2743200" algn="l" defTabSz="914400" rtl="0" eaLnBrk="1" latinLnBrk="0" hangingPunct="1">
      <a:defRPr b="1" kern="1200">
        <a:solidFill>
          <a:schemeClr val="tx1"/>
        </a:solidFill>
        <a:latin typeface="M400600"/>
        <a:ea typeface="+mn-ea"/>
        <a:cs typeface="+mn-cs"/>
      </a:defRPr>
    </a:lvl7pPr>
    <a:lvl8pPr marL="3200400" algn="l" defTabSz="914400" rtl="0" eaLnBrk="1" latinLnBrk="0" hangingPunct="1">
      <a:defRPr b="1" kern="1200">
        <a:solidFill>
          <a:schemeClr val="tx1"/>
        </a:solidFill>
        <a:latin typeface="M400600"/>
        <a:ea typeface="+mn-ea"/>
        <a:cs typeface="+mn-cs"/>
      </a:defRPr>
    </a:lvl8pPr>
    <a:lvl9pPr marL="3657600" algn="l" defTabSz="914400" rtl="0" eaLnBrk="1" latinLnBrk="0" hangingPunct="1">
      <a:defRPr b="1" kern="1200">
        <a:solidFill>
          <a:schemeClr val="tx1"/>
        </a:solidFill>
        <a:latin typeface="M40060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AF24"/>
    <a:srgbClr val="FF3300"/>
    <a:srgbClr val="FF9900"/>
    <a:srgbClr val="DDDDDD"/>
    <a:srgbClr val="EAEAEA"/>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90" autoAdjust="0"/>
    <p:restoredTop sz="94348"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0" y="20874"/>
    </p:cViewPr>
  </p:outlineViewPr>
  <p:notesTextViewPr>
    <p:cViewPr>
      <p:scale>
        <a:sx n="100" d="100"/>
        <a:sy n="100" d="100"/>
      </p:scale>
      <p:origin x="0" y="0"/>
    </p:cViewPr>
  </p:notesTextViewPr>
  <p:sorterViewPr>
    <p:cViewPr>
      <p:scale>
        <a:sx n="66" d="100"/>
        <a:sy n="66" d="100"/>
      </p:scale>
      <p:origin x="0" y="144"/>
    </p:cViewPr>
  </p:sorterViewPr>
  <p:notesViewPr>
    <p:cSldViewPr>
      <p:cViewPr varScale="1">
        <p:scale>
          <a:sx n="62" d="100"/>
          <a:sy n="62" d="100"/>
        </p:scale>
        <p:origin x="-2874" y="-72"/>
      </p:cViewPr>
      <p:guideLst>
        <p:guide orient="horz" pos="3120"/>
        <p:guide pos="213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5058" name="Rectangle 2"/>
          <p:cNvSpPr>
            <a:spLocks noGrp="1" noChangeArrowheads="1"/>
          </p:cNvSpPr>
          <p:nvPr>
            <p:ph type="hdr" sz="quarter"/>
          </p:nvPr>
        </p:nvSpPr>
        <p:spPr bwMode="auto">
          <a:xfrm>
            <a:off x="0" y="1"/>
            <a:ext cx="2931965" cy="496299"/>
          </a:xfrm>
          <a:prstGeom prst="rect">
            <a:avLst/>
          </a:prstGeom>
          <a:noFill/>
          <a:ln w="9525">
            <a:noFill/>
            <a:miter lim="800000"/>
            <a:headEnd/>
            <a:tailEnd/>
          </a:ln>
          <a:effectLst/>
        </p:spPr>
        <p:txBody>
          <a:bodyPr vert="horz" wrap="square" lIns="91847" tIns="45923" rIns="91847" bIns="45923" numCol="1" anchor="t" anchorCtr="0" compatLnSpc="1">
            <a:prstTxWarp prst="textNoShape">
              <a:avLst/>
            </a:prstTxWarp>
          </a:bodyPr>
          <a:lstStyle>
            <a:lvl1pPr defTabSz="919264">
              <a:lnSpc>
                <a:spcPct val="100000"/>
              </a:lnSpc>
              <a:spcBef>
                <a:spcPct val="0"/>
              </a:spcBef>
              <a:spcAft>
                <a:spcPct val="0"/>
              </a:spcAft>
              <a:buFontTx/>
              <a:buNone/>
              <a:defRPr sz="1300" b="0">
                <a:latin typeface="Arial" charset="0"/>
              </a:defRPr>
            </a:lvl1pPr>
          </a:lstStyle>
          <a:p>
            <a:pPr>
              <a:defRPr/>
            </a:pPr>
            <a:endParaRPr lang="de-DE"/>
          </a:p>
        </p:txBody>
      </p:sp>
      <p:sp>
        <p:nvSpPr>
          <p:cNvPr id="685059" name="Rectangle 3"/>
          <p:cNvSpPr>
            <a:spLocks noGrp="1" noChangeArrowheads="1"/>
          </p:cNvSpPr>
          <p:nvPr>
            <p:ph type="dt" sz="quarter" idx="1"/>
          </p:nvPr>
        </p:nvSpPr>
        <p:spPr bwMode="auto">
          <a:xfrm>
            <a:off x="3835622" y="1"/>
            <a:ext cx="2931965" cy="496299"/>
          </a:xfrm>
          <a:prstGeom prst="rect">
            <a:avLst/>
          </a:prstGeom>
          <a:noFill/>
          <a:ln w="9525">
            <a:noFill/>
            <a:miter lim="800000"/>
            <a:headEnd/>
            <a:tailEnd/>
          </a:ln>
          <a:effectLst/>
        </p:spPr>
        <p:txBody>
          <a:bodyPr vert="horz" wrap="square" lIns="91847" tIns="45923" rIns="91847" bIns="45923" numCol="1" anchor="t" anchorCtr="0" compatLnSpc="1">
            <a:prstTxWarp prst="textNoShape">
              <a:avLst/>
            </a:prstTxWarp>
          </a:bodyPr>
          <a:lstStyle>
            <a:lvl1pPr algn="r" defTabSz="919264">
              <a:lnSpc>
                <a:spcPct val="100000"/>
              </a:lnSpc>
              <a:spcBef>
                <a:spcPct val="0"/>
              </a:spcBef>
              <a:spcAft>
                <a:spcPct val="0"/>
              </a:spcAft>
              <a:buFontTx/>
              <a:buNone/>
              <a:defRPr sz="1300" b="0">
                <a:latin typeface="Arial" charset="0"/>
              </a:defRPr>
            </a:lvl1pPr>
          </a:lstStyle>
          <a:p>
            <a:pPr>
              <a:defRPr/>
            </a:pPr>
            <a:endParaRPr lang="de-DE"/>
          </a:p>
        </p:txBody>
      </p:sp>
      <p:sp>
        <p:nvSpPr>
          <p:cNvPr id="685060" name="Rectangle 4"/>
          <p:cNvSpPr>
            <a:spLocks noGrp="1" noChangeArrowheads="1"/>
          </p:cNvSpPr>
          <p:nvPr>
            <p:ph type="ftr" sz="quarter" idx="2"/>
          </p:nvPr>
        </p:nvSpPr>
        <p:spPr bwMode="auto">
          <a:xfrm>
            <a:off x="0" y="9408165"/>
            <a:ext cx="2931965" cy="496298"/>
          </a:xfrm>
          <a:prstGeom prst="rect">
            <a:avLst/>
          </a:prstGeom>
          <a:noFill/>
          <a:ln w="9525">
            <a:noFill/>
            <a:miter lim="800000"/>
            <a:headEnd/>
            <a:tailEnd/>
          </a:ln>
          <a:effectLst/>
        </p:spPr>
        <p:txBody>
          <a:bodyPr vert="horz" wrap="square" lIns="91847" tIns="45923" rIns="91847" bIns="45923" numCol="1" anchor="b" anchorCtr="0" compatLnSpc="1">
            <a:prstTxWarp prst="textNoShape">
              <a:avLst/>
            </a:prstTxWarp>
          </a:bodyPr>
          <a:lstStyle>
            <a:lvl1pPr defTabSz="919264">
              <a:lnSpc>
                <a:spcPct val="100000"/>
              </a:lnSpc>
              <a:spcBef>
                <a:spcPct val="0"/>
              </a:spcBef>
              <a:spcAft>
                <a:spcPct val="0"/>
              </a:spcAft>
              <a:buFontTx/>
              <a:buNone/>
              <a:defRPr sz="1300" b="0">
                <a:latin typeface="Arial" charset="0"/>
              </a:defRPr>
            </a:lvl1pPr>
          </a:lstStyle>
          <a:p>
            <a:pPr>
              <a:defRPr/>
            </a:pPr>
            <a:endParaRPr lang="de-DE"/>
          </a:p>
        </p:txBody>
      </p:sp>
      <p:sp>
        <p:nvSpPr>
          <p:cNvPr id="685061" name="Rectangle 5"/>
          <p:cNvSpPr>
            <a:spLocks noGrp="1" noChangeArrowheads="1"/>
          </p:cNvSpPr>
          <p:nvPr>
            <p:ph type="sldNum" sz="quarter" idx="3"/>
          </p:nvPr>
        </p:nvSpPr>
        <p:spPr bwMode="auto">
          <a:xfrm>
            <a:off x="3835622" y="9408165"/>
            <a:ext cx="2931965" cy="496298"/>
          </a:xfrm>
          <a:prstGeom prst="rect">
            <a:avLst/>
          </a:prstGeom>
          <a:noFill/>
          <a:ln w="9525">
            <a:noFill/>
            <a:miter lim="800000"/>
            <a:headEnd/>
            <a:tailEnd/>
          </a:ln>
          <a:effectLst/>
        </p:spPr>
        <p:txBody>
          <a:bodyPr vert="horz" wrap="square" lIns="91847" tIns="45923" rIns="91847" bIns="45923" numCol="1" anchor="b" anchorCtr="0" compatLnSpc="1">
            <a:prstTxWarp prst="textNoShape">
              <a:avLst/>
            </a:prstTxWarp>
          </a:bodyPr>
          <a:lstStyle>
            <a:lvl1pPr algn="r" defTabSz="919264">
              <a:lnSpc>
                <a:spcPct val="100000"/>
              </a:lnSpc>
              <a:spcBef>
                <a:spcPct val="0"/>
              </a:spcBef>
              <a:spcAft>
                <a:spcPct val="0"/>
              </a:spcAft>
              <a:buFontTx/>
              <a:buNone/>
              <a:defRPr sz="1300" b="0">
                <a:latin typeface="Arial" charset="0"/>
              </a:defRPr>
            </a:lvl1pPr>
          </a:lstStyle>
          <a:p>
            <a:pPr>
              <a:defRPr/>
            </a:pPr>
            <a:fld id="{AFC9A2C5-D984-46EE-BA83-18A4D061AC04}" type="slidenum">
              <a:rPr lang="de-DE"/>
              <a:pPr>
                <a:defRPr/>
              </a:pPr>
              <a:t>‹Nr.›</a:t>
            </a:fld>
            <a:endParaRPr lang="de-DE"/>
          </a:p>
        </p:txBody>
      </p:sp>
    </p:spTree>
    <p:extLst>
      <p:ext uri="{BB962C8B-B14F-4D97-AF65-F5344CB8AC3E}">
        <p14:creationId xmlns:p14="http://schemas.microsoft.com/office/powerpoint/2010/main" val="700874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9154" name="Rectangle 2"/>
          <p:cNvSpPr>
            <a:spLocks noGrp="1" noChangeArrowheads="1"/>
          </p:cNvSpPr>
          <p:nvPr>
            <p:ph type="hdr" sz="quarter"/>
          </p:nvPr>
        </p:nvSpPr>
        <p:spPr bwMode="auto">
          <a:xfrm>
            <a:off x="1" y="1"/>
            <a:ext cx="2933478" cy="494762"/>
          </a:xfrm>
          <a:prstGeom prst="rect">
            <a:avLst/>
          </a:prstGeom>
          <a:noFill/>
          <a:ln w="9525">
            <a:noFill/>
            <a:miter lim="800000"/>
            <a:headEnd/>
            <a:tailEnd/>
          </a:ln>
          <a:effectLst/>
        </p:spPr>
        <p:txBody>
          <a:bodyPr vert="horz" wrap="square" lIns="87942" tIns="43972" rIns="87942" bIns="43972" numCol="1" anchor="t" anchorCtr="0" compatLnSpc="1">
            <a:prstTxWarp prst="textNoShape">
              <a:avLst/>
            </a:prstTxWarp>
          </a:bodyPr>
          <a:lstStyle>
            <a:lvl1pPr>
              <a:lnSpc>
                <a:spcPct val="100000"/>
              </a:lnSpc>
              <a:spcBef>
                <a:spcPct val="0"/>
              </a:spcBef>
              <a:spcAft>
                <a:spcPct val="0"/>
              </a:spcAft>
              <a:buFontTx/>
              <a:buNone/>
              <a:defRPr sz="1200" b="0">
                <a:latin typeface="Arial" charset="0"/>
              </a:defRPr>
            </a:lvl1pPr>
          </a:lstStyle>
          <a:p>
            <a:pPr>
              <a:defRPr/>
            </a:pPr>
            <a:endParaRPr lang="de-DE"/>
          </a:p>
        </p:txBody>
      </p:sp>
      <p:sp>
        <p:nvSpPr>
          <p:cNvPr id="689155" name="Rectangle 3"/>
          <p:cNvSpPr>
            <a:spLocks noGrp="1" noChangeArrowheads="1"/>
          </p:cNvSpPr>
          <p:nvPr>
            <p:ph type="dt" idx="1"/>
          </p:nvPr>
        </p:nvSpPr>
        <p:spPr bwMode="auto">
          <a:xfrm>
            <a:off x="3834109" y="1"/>
            <a:ext cx="2933478" cy="494762"/>
          </a:xfrm>
          <a:prstGeom prst="rect">
            <a:avLst/>
          </a:prstGeom>
          <a:noFill/>
          <a:ln w="9525">
            <a:noFill/>
            <a:miter lim="800000"/>
            <a:headEnd/>
            <a:tailEnd/>
          </a:ln>
          <a:effectLst/>
        </p:spPr>
        <p:txBody>
          <a:bodyPr vert="horz" wrap="square" lIns="87942" tIns="43972" rIns="87942" bIns="43972" numCol="1" anchor="t" anchorCtr="0" compatLnSpc="1">
            <a:prstTxWarp prst="textNoShape">
              <a:avLst/>
            </a:prstTxWarp>
          </a:bodyPr>
          <a:lstStyle>
            <a:lvl1pPr algn="r">
              <a:lnSpc>
                <a:spcPct val="100000"/>
              </a:lnSpc>
              <a:spcBef>
                <a:spcPct val="0"/>
              </a:spcBef>
              <a:spcAft>
                <a:spcPct val="0"/>
              </a:spcAft>
              <a:buFontTx/>
              <a:buNone/>
              <a:defRPr sz="1200" b="0">
                <a:latin typeface="Arial" charset="0"/>
              </a:defRPr>
            </a:lvl1pPr>
          </a:lstStyle>
          <a:p>
            <a:pPr>
              <a:defRPr/>
            </a:pPr>
            <a:endParaRPr lang="de-DE"/>
          </a:p>
        </p:txBody>
      </p:sp>
      <p:sp>
        <p:nvSpPr>
          <p:cNvPr id="13316" name="Rectangle 4"/>
          <p:cNvSpPr>
            <a:spLocks noGrp="1" noRot="1" noChangeAspect="1" noChangeArrowheads="1" noTextEdit="1"/>
          </p:cNvSpPr>
          <p:nvPr>
            <p:ph type="sldImg" idx="2"/>
          </p:nvPr>
        </p:nvSpPr>
        <p:spPr bwMode="auto">
          <a:xfrm>
            <a:off x="909638" y="742950"/>
            <a:ext cx="4951412" cy="3714750"/>
          </a:xfrm>
          <a:prstGeom prst="rect">
            <a:avLst/>
          </a:prstGeom>
          <a:noFill/>
          <a:ln w="9525">
            <a:solidFill>
              <a:srgbClr val="000000"/>
            </a:solidFill>
            <a:miter lim="800000"/>
            <a:headEnd/>
            <a:tailEnd/>
          </a:ln>
        </p:spPr>
      </p:sp>
      <p:sp>
        <p:nvSpPr>
          <p:cNvPr id="689157" name="Rectangle 5"/>
          <p:cNvSpPr>
            <a:spLocks noGrp="1" noChangeArrowheads="1"/>
          </p:cNvSpPr>
          <p:nvPr>
            <p:ph type="body" sz="quarter" idx="3"/>
          </p:nvPr>
        </p:nvSpPr>
        <p:spPr bwMode="auto">
          <a:xfrm>
            <a:off x="676608" y="4704850"/>
            <a:ext cx="5415885" cy="4457470"/>
          </a:xfrm>
          <a:prstGeom prst="rect">
            <a:avLst/>
          </a:prstGeom>
          <a:noFill/>
          <a:ln w="9525">
            <a:noFill/>
            <a:miter lim="800000"/>
            <a:headEnd/>
            <a:tailEnd/>
          </a:ln>
          <a:effectLst/>
        </p:spPr>
        <p:txBody>
          <a:bodyPr vert="horz" wrap="square" lIns="87942" tIns="43972" rIns="87942" bIns="43972"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89158" name="Rectangle 6"/>
          <p:cNvSpPr>
            <a:spLocks noGrp="1" noChangeArrowheads="1"/>
          </p:cNvSpPr>
          <p:nvPr>
            <p:ph type="ftr" sz="quarter" idx="4"/>
          </p:nvPr>
        </p:nvSpPr>
        <p:spPr bwMode="auto">
          <a:xfrm>
            <a:off x="1" y="9409701"/>
            <a:ext cx="2933478" cy="494762"/>
          </a:xfrm>
          <a:prstGeom prst="rect">
            <a:avLst/>
          </a:prstGeom>
          <a:noFill/>
          <a:ln w="9525">
            <a:noFill/>
            <a:miter lim="800000"/>
            <a:headEnd/>
            <a:tailEnd/>
          </a:ln>
          <a:effectLst/>
        </p:spPr>
        <p:txBody>
          <a:bodyPr vert="horz" wrap="square" lIns="87942" tIns="43972" rIns="87942" bIns="43972" numCol="1" anchor="b" anchorCtr="0" compatLnSpc="1">
            <a:prstTxWarp prst="textNoShape">
              <a:avLst/>
            </a:prstTxWarp>
          </a:bodyPr>
          <a:lstStyle>
            <a:lvl1pPr>
              <a:lnSpc>
                <a:spcPct val="100000"/>
              </a:lnSpc>
              <a:spcBef>
                <a:spcPct val="0"/>
              </a:spcBef>
              <a:spcAft>
                <a:spcPct val="0"/>
              </a:spcAft>
              <a:buFontTx/>
              <a:buNone/>
              <a:defRPr sz="1200" b="0">
                <a:latin typeface="Arial" charset="0"/>
              </a:defRPr>
            </a:lvl1pPr>
          </a:lstStyle>
          <a:p>
            <a:pPr>
              <a:defRPr/>
            </a:pPr>
            <a:endParaRPr lang="de-DE"/>
          </a:p>
        </p:txBody>
      </p:sp>
      <p:sp>
        <p:nvSpPr>
          <p:cNvPr id="689159" name="Rectangle 7"/>
          <p:cNvSpPr>
            <a:spLocks noGrp="1" noChangeArrowheads="1"/>
          </p:cNvSpPr>
          <p:nvPr>
            <p:ph type="sldNum" sz="quarter" idx="5"/>
          </p:nvPr>
        </p:nvSpPr>
        <p:spPr bwMode="auto">
          <a:xfrm>
            <a:off x="3834109" y="9409701"/>
            <a:ext cx="2933478" cy="494762"/>
          </a:xfrm>
          <a:prstGeom prst="rect">
            <a:avLst/>
          </a:prstGeom>
          <a:noFill/>
          <a:ln w="9525">
            <a:noFill/>
            <a:miter lim="800000"/>
            <a:headEnd/>
            <a:tailEnd/>
          </a:ln>
          <a:effectLst/>
        </p:spPr>
        <p:txBody>
          <a:bodyPr vert="horz" wrap="square" lIns="87942" tIns="43972" rIns="87942" bIns="43972" numCol="1" anchor="b" anchorCtr="0" compatLnSpc="1">
            <a:prstTxWarp prst="textNoShape">
              <a:avLst/>
            </a:prstTxWarp>
          </a:bodyPr>
          <a:lstStyle>
            <a:lvl1pPr algn="r">
              <a:lnSpc>
                <a:spcPct val="100000"/>
              </a:lnSpc>
              <a:spcBef>
                <a:spcPct val="0"/>
              </a:spcBef>
              <a:spcAft>
                <a:spcPct val="0"/>
              </a:spcAft>
              <a:buFontTx/>
              <a:buNone/>
              <a:defRPr sz="1200" b="0">
                <a:latin typeface="Arial" charset="0"/>
              </a:defRPr>
            </a:lvl1pPr>
          </a:lstStyle>
          <a:p>
            <a:pPr>
              <a:defRPr/>
            </a:pPr>
            <a:fld id="{29AD18BA-C392-47D5-B389-CBAE5705DFE4}" type="slidenum">
              <a:rPr lang="de-DE"/>
              <a:pPr>
                <a:defRPr/>
              </a:pPr>
              <a:t>‹Nr.›</a:t>
            </a:fld>
            <a:endParaRPr lang="de-DE"/>
          </a:p>
        </p:txBody>
      </p:sp>
    </p:spTree>
    <p:extLst>
      <p:ext uri="{BB962C8B-B14F-4D97-AF65-F5344CB8AC3E}">
        <p14:creationId xmlns:p14="http://schemas.microsoft.com/office/powerpoint/2010/main" val="7487373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7402FB-24B3-4C6B-BFA4-389B915546F9}" type="slidenum">
              <a:rPr lang="de-DE"/>
              <a:pPr/>
              <a:t>1</a:t>
            </a:fld>
            <a:endParaRPr lang="de-DE"/>
          </a:p>
        </p:txBody>
      </p:sp>
      <p:sp>
        <p:nvSpPr>
          <p:cNvPr id="690178" name="Rectangle 2"/>
          <p:cNvSpPr>
            <a:spLocks noGrp="1" noRot="1" noChangeAspect="1" noChangeArrowheads="1" noTextEdit="1"/>
          </p:cNvSpPr>
          <p:nvPr>
            <p:ph type="sldImg"/>
          </p:nvPr>
        </p:nvSpPr>
        <p:spPr>
          <a:ln/>
        </p:spPr>
      </p:sp>
      <p:sp>
        <p:nvSpPr>
          <p:cNvPr id="6901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24994" name="Rectangle 2"/>
          <p:cNvSpPr>
            <a:spLocks noGrp="1" noChangeArrowheads="1"/>
          </p:cNvSpPr>
          <p:nvPr>
            <p:ph type="ctrTitle"/>
          </p:nvPr>
        </p:nvSpPr>
        <p:spPr>
          <a:xfrm>
            <a:off x="685800" y="1844675"/>
            <a:ext cx="7772400" cy="3527425"/>
          </a:xfrm>
          <a:solidFill>
            <a:srgbClr val="FF9900"/>
          </a:solidFill>
        </p:spPr>
        <p:txBody>
          <a:bodyPr/>
          <a:lstStyle>
            <a:lvl1pPr>
              <a:defRPr/>
            </a:lvl1pPr>
          </a:lstStyle>
          <a:p>
            <a:r>
              <a:rPr lang="de-DE"/>
              <a:t>Titelmasterformat durch Klicken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53EC03E9-40E4-4F39-A571-C09D85E2529E}"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1463" y="274638"/>
            <a:ext cx="2054225" cy="59626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1863" cy="59626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B5FB2C41-A6FD-468E-B6F6-76D643E5D3F1}"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1">
                <a:latin typeface="Times New Roman" pitchFamily="18" charset="0"/>
                <a:cs typeface="Times New Roman" pitchFamily="18" charset="0"/>
              </a:defRPr>
            </a:lvl1p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lvl1pPr>
              <a:lnSpc>
                <a:spcPts val="2400"/>
              </a:lnSpc>
              <a:spcBef>
                <a:spcPts val="200"/>
              </a:spcBef>
              <a:spcAft>
                <a:spcPts val="200"/>
              </a:spcAft>
              <a:defRPr b="1">
                <a:latin typeface="Times New Roman" pitchFamily="18" charset="0"/>
                <a:cs typeface="Times New Roman" pitchFamily="18" charset="0"/>
              </a:defRPr>
            </a:lvl1pPr>
            <a:lvl2pPr marL="360000">
              <a:lnSpc>
                <a:spcPts val="2400"/>
              </a:lnSpc>
              <a:spcBef>
                <a:spcPts val="200"/>
              </a:spcBef>
              <a:spcAft>
                <a:spcPts val="200"/>
              </a:spcAft>
              <a:buFont typeface="Wingdings" pitchFamily="2" charset="2"/>
              <a:buChar char="§"/>
              <a:defRPr>
                <a:latin typeface="Times New Roman" pitchFamily="18" charset="0"/>
                <a:cs typeface="Times New Roman" pitchFamily="18" charset="0"/>
              </a:defRPr>
            </a:lvl2pPr>
            <a:lvl3pPr marL="612000">
              <a:lnSpc>
                <a:spcPts val="2400"/>
              </a:lnSpc>
              <a:spcBef>
                <a:spcPts val="200"/>
              </a:spcBef>
              <a:spcAft>
                <a:spcPts val="200"/>
              </a:spcAft>
              <a:buFont typeface="Arial" pitchFamily="34" charset="0"/>
              <a:buChar char="•"/>
              <a:defRPr>
                <a:latin typeface="Times New Roman" pitchFamily="18" charset="0"/>
                <a:cs typeface="Times New Roman" pitchFamily="18" charset="0"/>
              </a:defRPr>
            </a:lvl3pPr>
            <a:lvl4pPr marL="936000">
              <a:lnSpc>
                <a:spcPts val="2400"/>
              </a:lnSpc>
              <a:spcBef>
                <a:spcPts val="200"/>
              </a:spcBef>
              <a:spcAft>
                <a:spcPts val="200"/>
              </a:spcAft>
              <a:defRPr>
                <a:latin typeface="Times New Roman" pitchFamily="18" charset="0"/>
                <a:cs typeface="Times New Roman" pitchFamily="18" charset="0"/>
              </a:defRPr>
            </a:lvl4pPr>
            <a:lvl5pPr marL="1260000">
              <a:lnSpc>
                <a:spcPts val="2400"/>
              </a:lnSpc>
              <a:spcBef>
                <a:spcPts val="200"/>
              </a:spcBef>
              <a:spcAft>
                <a:spcPts val="200"/>
              </a:spcAft>
              <a:defRPr>
                <a:latin typeface="Times New Roman" pitchFamily="18" charset="0"/>
                <a:cs typeface="Times New Roman" pitchFamily="18"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18FA4FC9-8C77-456A-94D4-929313763E98}"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70440EED-B8D3-42E3-B78C-EC31C288F1D3}"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052513"/>
            <a:ext cx="4032250"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4641850" y="1052513"/>
            <a:ext cx="4033838"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28557D0D-3093-4173-A963-9FE2A7A689CB}"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5EF5AE89-3323-4D7F-B463-602BBAE855FC}"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C2751938-4CF7-42C1-8280-B2FA963FD6F7}"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A47099D0-5E24-4B2A-BDE8-628996AB1FAE}"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48ECA392-B838-45EC-9AAD-F6C098A0B835}"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3"/>
          <p:cNvSpPr>
            <a:spLocks noGrp="1" noChangeArrowheads="1"/>
          </p:cNvSpPr>
          <p:nvPr>
            <p:ph type="dt" sz="half" idx="10"/>
          </p:nvPr>
        </p:nvSpPr>
        <p:spPr>
          <a:ln/>
        </p:spPr>
        <p:txBody>
          <a:bodyPr/>
          <a:lstStyle>
            <a:lvl1pPr>
              <a:defRPr/>
            </a:lvl1pPr>
          </a:lstStyle>
          <a:p>
            <a:pPr>
              <a:defRPr/>
            </a:pPr>
            <a:r>
              <a:rPr lang="de-DE"/>
              <a:t>Kuhlmann:  Einführung in die Theoretische Philosophie				 </a:t>
            </a:r>
            <a:fld id="{F2A4DB42-C768-4284-80D7-3F0683250E93}"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C0C0C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18488" cy="633412"/>
          </a:xfrm>
          <a:prstGeom prst="rect">
            <a:avLst/>
          </a:prstGeom>
          <a:solidFill>
            <a:srgbClr val="00519E"/>
          </a:solid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de-DE" smtClean="0"/>
          </a:p>
        </p:txBody>
      </p:sp>
      <p:sp>
        <p:nvSpPr>
          <p:cNvPr id="723971" name="Rectangle 3"/>
          <p:cNvSpPr>
            <a:spLocks noGrp="1" noChangeArrowheads="1"/>
          </p:cNvSpPr>
          <p:nvPr>
            <p:ph type="dt" sz="half" idx="2"/>
          </p:nvPr>
        </p:nvSpPr>
        <p:spPr bwMode="auto">
          <a:xfrm>
            <a:off x="468313" y="6381750"/>
            <a:ext cx="8218487" cy="287338"/>
          </a:xfrm>
          <a:prstGeom prst="rect">
            <a:avLst/>
          </a:prstGeom>
          <a:solidFill>
            <a:srgbClr val="00519E"/>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spcAft>
                <a:spcPct val="0"/>
              </a:spcAft>
              <a:buFontTx/>
              <a:buNone/>
              <a:defRPr sz="1400" b="0">
                <a:solidFill>
                  <a:schemeClr val="bg1"/>
                </a:solidFill>
                <a:latin typeface="+mn-lt"/>
              </a:defRPr>
            </a:lvl1pPr>
          </a:lstStyle>
          <a:p>
            <a:pPr>
              <a:defRPr/>
            </a:pPr>
            <a:r>
              <a:rPr lang="de-DE"/>
              <a:t>Kuhlmann:  Einführung in die Theoretische Philosophie				 </a:t>
            </a:r>
            <a:fld id="{B44136CE-0746-490F-B9F6-E05A468355AD}" type="slidenum">
              <a:rPr lang="de-DE"/>
              <a:pPr>
                <a:defRPr/>
              </a:pPr>
              <a:t>‹Nr.›</a:t>
            </a:fld>
            <a:endParaRPr lang="de-DE"/>
          </a:p>
        </p:txBody>
      </p:sp>
      <p:sp>
        <p:nvSpPr>
          <p:cNvPr id="1028" name="Rectangle 4"/>
          <p:cNvSpPr>
            <a:spLocks noGrp="1" noChangeArrowheads="1"/>
          </p:cNvSpPr>
          <p:nvPr>
            <p:ph type="body" idx="1"/>
          </p:nvPr>
        </p:nvSpPr>
        <p:spPr bwMode="auto">
          <a:xfrm>
            <a:off x="457200" y="1052513"/>
            <a:ext cx="8218488" cy="5184775"/>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iming>
    <p:tnLst>
      <p:par>
        <p:cTn id="1" dur="indefinite" restart="never" nodeType="tmRoot"/>
      </p:par>
    </p:tnLst>
  </p:timing>
  <p:hf sldNum="0" hdr="0" ftr="0"/>
  <p:txStyles>
    <p:titleStyle>
      <a:lvl1pPr algn="ctr" rtl="0" eaLnBrk="0" fontAlgn="base" hangingPunct="0">
        <a:spcBef>
          <a:spcPct val="0"/>
        </a:spcBef>
        <a:spcAft>
          <a:spcPct val="0"/>
        </a:spcAft>
        <a:defRPr sz="2400">
          <a:solidFill>
            <a:schemeClr val="bg1"/>
          </a:solidFill>
          <a:latin typeface="+mj-lt"/>
          <a:ea typeface="+mj-ea"/>
          <a:cs typeface="+mj-cs"/>
        </a:defRPr>
      </a:lvl1pPr>
      <a:lvl2pPr algn="ctr" rtl="0" eaLnBrk="0" fontAlgn="base" hangingPunct="0">
        <a:spcBef>
          <a:spcPct val="0"/>
        </a:spcBef>
        <a:spcAft>
          <a:spcPct val="0"/>
        </a:spcAft>
        <a:defRPr sz="2400">
          <a:solidFill>
            <a:schemeClr val="bg1"/>
          </a:solidFill>
          <a:latin typeface="M700600" pitchFamily="2" charset="0"/>
        </a:defRPr>
      </a:lvl2pPr>
      <a:lvl3pPr algn="ctr" rtl="0" eaLnBrk="0" fontAlgn="base" hangingPunct="0">
        <a:spcBef>
          <a:spcPct val="0"/>
        </a:spcBef>
        <a:spcAft>
          <a:spcPct val="0"/>
        </a:spcAft>
        <a:defRPr sz="2400">
          <a:solidFill>
            <a:schemeClr val="bg1"/>
          </a:solidFill>
          <a:latin typeface="M700600" pitchFamily="2" charset="0"/>
        </a:defRPr>
      </a:lvl3pPr>
      <a:lvl4pPr algn="ctr" rtl="0" eaLnBrk="0" fontAlgn="base" hangingPunct="0">
        <a:spcBef>
          <a:spcPct val="0"/>
        </a:spcBef>
        <a:spcAft>
          <a:spcPct val="0"/>
        </a:spcAft>
        <a:defRPr sz="2400">
          <a:solidFill>
            <a:schemeClr val="bg1"/>
          </a:solidFill>
          <a:latin typeface="M700600" pitchFamily="2" charset="0"/>
        </a:defRPr>
      </a:lvl4pPr>
      <a:lvl5pPr algn="ctr" rtl="0" eaLnBrk="0" fontAlgn="base" hangingPunct="0">
        <a:spcBef>
          <a:spcPct val="0"/>
        </a:spcBef>
        <a:spcAft>
          <a:spcPct val="0"/>
        </a:spcAft>
        <a:defRPr sz="2400">
          <a:solidFill>
            <a:schemeClr val="bg1"/>
          </a:solidFill>
          <a:latin typeface="M700600" pitchFamily="2" charset="0"/>
        </a:defRPr>
      </a:lvl5pPr>
      <a:lvl6pPr marL="457200" algn="ctr" rtl="0" fontAlgn="base">
        <a:spcBef>
          <a:spcPct val="0"/>
        </a:spcBef>
        <a:spcAft>
          <a:spcPct val="0"/>
        </a:spcAft>
        <a:defRPr sz="2400">
          <a:solidFill>
            <a:schemeClr val="bg1"/>
          </a:solidFill>
          <a:latin typeface="M700600" pitchFamily="2" charset="0"/>
        </a:defRPr>
      </a:lvl6pPr>
      <a:lvl7pPr marL="914400" algn="ctr" rtl="0" fontAlgn="base">
        <a:spcBef>
          <a:spcPct val="0"/>
        </a:spcBef>
        <a:spcAft>
          <a:spcPct val="0"/>
        </a:spcAft>
        <a:defRPr sz="2400">
          <a:solidFill>
            <a:schemeClr val="bg1"/>
          </a:solidFill>
          <a:latin typeface="M700600" pitchFamily="2" charset="0"/>
        </a:defRPr>
      </a:lvl7pPr>
      <a:lvl8pPr marL="1371600" algn="ctr" rtl="0" fontAlgn="base">
        <a:spcBef>
          <a:spcPct val="0"/>
        </a:spcBef>
        <a:spcAft>
          <a:spcPct val="0"/>
        </a:spcAft>
        <a:defRPr sz="2400">
          <a:solidFill>
            <a:schemeClr val="bg1"/>
          </a:solidFill>
          <a:latin typeface="M700600" pitchFamily="2" charset="0"/>
        </a:defRPr>
      </a:lvl8pPr>
      <a:lvl9pPr marL="1828800" algn="ctr" rtl="0" fontAlgn="base">
        <a:spcBef>
          <a:spcPct val="0"/>
        </a:spcBef>
        <a:spcAft>
          <a:spcPct val="0"/>
        </a:spcAft>
        <a:defRPr sz="2400">
          <a:solidFill>
            <a:schemeClr val="bg1"/>
          </a:solidFill>
          <a:latin typeface="M700600" pitchFamily="2" charset="0"/>
        </a:defRPr>
      </a:lvl9pPr>
    </p:titleStyle>
    <p:bodyStyle>
      <a:lvl1pPr marL="342900" indent="-342900" algn="l" rtl="0" eaLnBrk="0" fontAlgn="base" hangingPunct="0">
        <a:spcBef>
          <a:spcPct val="20000"/>
        </a:spcBef>
        <a:spcAft>
          <a:spcPct val="0"/>
        </a:spcAft>
        <a:defRPr b="1">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ctrTitle"/>
          </p:nvPr>
        </p:nvSpPr>
        <p:spPr>
          <a:xfrm>
            <a:off x="685800" y="1844675"/>
            <a:ext cx="7772400" cy="3600549"/>
          </a:xfrm>
          <a:solidFill>
            <a:srgbClr val="0070C0"/>
          </a:solidFill>
        </p:spPr>
        <p:txBody>
          <a:bodyPr/>
          <a:lstStyle/>
          <a:p>
            <a:pPr>
              <a:spcBef>
                <a:spcPct val="200000"/>
              </a:spcBef>
            </a:pPr>
            <a:r>
              <a:rPr lang="en-US" sz="3600" dirty="0" smtClean="0">
                <a:latin typeface="Times New Roman" pitchFamily="18" charset="0"/>
                <a:cs typeface="Times New Roman" pitchFamily="18" charset="0"/>
              </a:rPr>
              <a:t>What Does Quantum Field Theory Tell us About the Material World?</a:t>
            </a:r>
            <a:r>
              <a:rPr lang="de-DE" sz="3600" dirty="0" smtClean="0">
                <a:latin typeface="Times New Roman" pitchFamily="18" charset="0"/>
                <a:cs typeface="Times New Roman" pitchFamily="18" charset="0"/>
              </a:rPr>
              <a:t/>
            </a:r>
            <a:br>
              <a:rPr lang="de-DE" sz="3600" dirty="0" smtClean="0">
                <a:latin typeface="Times New Roman" pitchFamily="18" charset="0"/>
                <a:cs typeface="Times New Roman" pitchFamily="18" charset="0"/>
              </a:rPr>
            </a:br>
            <a:r>
              <a:rPr lang="de-DE" sz="1800" b="1" dirty="0" smtClean="0"/>
              <a:t/>
            </a:r>
            <a:br>
              <a:rPr lang="de-DE" sz="1800" b="1" dirty="0" smtClean="0"/>
            </a:br>
            <a:r>
              <a:rPr lang="de-DE" sz="1800" dirty="0" smtClean="0">
                <a:latin typeface="Times New Roman" pitchFamily="18" charset="0"/>
                <a:cs typeface="Times New Roman" pitchFamily="18" charset="0"/>
              </a:rPr>
              <a:t>Blockkurs des DFG Graduiertenkollegs </a:t>
            </a:r>
            <a:r>
              <a:rPr lang="en-GB" sz="1800" dirty="0" smtClean="0">
                <a:latin typeface="Times New Roman" pitchFamily="18" charset="0"/>
                <a:cs typeface="Times New Roman" pitchFamily="18" charset="0"/>
              </a:rPr>
              <a:t>"Mass, spectrum, symmetry – </a:t>
            </a:r>
            <a:br>
              <a:rPr lang="en-GB" sz="1800" dirty="0" smtClean="0">
                <a:latin typeface="Times New Roman" pitchFamily="18" charset="0"/>
                <a:cs typeface="Times New Roman" pitchFamily="18" charset="0"/>
              </a:rPr>
            </a:br>
            <a:r>
              <a:rPr lang="en-GB" sz="1800" dirty="0" smtClean="0">
                <a:latin typeface="Times New Roman" pitchFamily="18" charset="0"/>
                <a:cs typeface="Times New Roman" pitchFamily="18" charset="0"/>
              </a:rPr>
              <a:t>particle physics in the era of the LHC"</a:t>
            </a:r>
            <a:r>
              <a:rPr lang="de-DE" sz="1800" dirty="0" smtClean="0">
                <a:latin typeface="Times New Roman" pitchFamily="18" charset="0"/>
                <a:cs typeface="Times New Roman" pitchFamily="18" charset="0"/>
              </a:rPr>
              <a:t>,  2011, </a:t>
            </a:r>
            <a:r>
              <a:rPr lang="de-DE" sz="1800" dirty="0" err="1" smtClean="0">
                <a:latin typeface="Times New Roman" pitchFamily="18" charset="0"/>
                <a:cs typeface="Times New Roman" pitchFamily="18" charset="0"/>
              </a:rPr>
              <a:t>Rathen</a:t>
            </a:r>
            <a:r>
              <a:rPr lang="de-DE" sz="1800" dirty="0" smtClean="0">
                <a:latin typeface="Times New Roman" pitchFamily="18" charset="0"/>
                <a:cs typeface="Times New Roman" pitchFamily="18" charset="0"/>
              </a:rPr>
              <a:t>, 8.3.2011</a:t>
            </a:r>
            <a:br>
              <a:rPr lang="de-DE" sz="1800" dirty="0" smtClean="0">
                <a:latin typeface="Times New Roman" pitchFamily="18" charset="0"/>
                <a:cs typeface="Times New Roman" pitchFamily="18" charset="0"/>
              </a:rPr>
            </a:br>
            <a:r>
              <a:rPr lang="de-DE" sz="2000" dirty="0" smtClean="0"/>
              <a:t/>
            </a:r>
            <a:br>
              <a:rPr lang="de-DE" sz="2000" dirty="0" smtClean="0"/>
            </a:br>
            <a:r>
              <a:rPr lang="de-DE" dirty="0" smtClean="0">
                <a:latin typeface="Times New Roman" pitchFamily="18" charset="0"/>
                <a:cs typeface="Times New Roman" pitchFamily="18" charset="0"/>
              </a:rPr>
              <a:t>Meinard Kuhlmann</a:t>
            </a:r>
            <a:br>
              <a:rPr lang="de-DE" dirty="0" smtClean="0">
                <a:latin typeface="Times New Roman" pitchFamily="18" charset="0"/>
                <a:cs typeface="Times New Roman" pitchFamily="18" charset="0"/>
              </a:rPr>
            </a:br>
            <a:r>
              <a:rPr lang="de-DE" dirty="0" smtClean="0">
                <a:latin typeface="Times New Roman" pitchFamily="18" charset="0"/>
                <a:cs typeface="Times New Roman" pitchFamily="18" charset="0"/>
              </a:rPr>
              <a:t> Institut für Philosophie</a:t>
            </a:r>
            <a:br>
              <a:rPr lang="de-DE" dirty="0" smtClean="0">
                <a:latin typeface="Times New Roman" pitchFamily="18" charset="0"/>
                <a:cs typeface="Times New Roman" pitchFamily="18" charset="0"/>
              </a:rPr>
            </a:br>
            <a:r>
              <a:rPr lang="de-DE" dirty="0" smtClean="0">
                <a:latin typeface="Times New Roman" pitchFamily="18" charset="0"/>
                <a:cs typeface="Times New Roman" pitchFamily="18" charset="0"/>
              </a:rPr>
              <a:t>Universität Bremen</a:t>
            </a:r>
            <a:endParaRPr lang="de-DE" dirty="0">
              <a:latin typeface="Times New Roman" pitchFamily="18" charset="0"/>
              <a:cs typeface="Times New Roman" pitchFamily="18" charset="0"/>
            </a:endParaRPr>
          </a:p>
        </p:txBody>
      </p:sp>
      <p:pic>
        <p:nvPicPr>
          <p:cNvPr id="4" name="Picture 13" descr="logo_1"/>
          <p:cNvPicPr>
            <a:picLocks noChangeAspect="1" noChangeArrowheads="1"/>
          </p:cNvPicPr>
          <p:nvPr/>
        </p:nvPicPr>
        <p:blipFill>
          <a:blip r:embed="rId3" cstate="print"/>
          <a:srcRect/>
          <a:stretch>
            <a:fillRect/>
          </a:stretch>
        </p:blipFill>
        <p:spPr bwMode="auto">
          <a:xfrm>
            <a:off x="755576" y="1052736"/>
            <a:ext cx="2608589" cy="57606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Pro und Kontra wiss. Realismus: Ein Überblick</a:t>
            </a:r>
            <a:endParaRPr lang="de-DE" dirty="0"/>
          </a:p>
        </p:txBody>
      </p:sp>
      <p:sp>
        <p:nvSpPr>
          <p:cNvPr id="3" name="Inhaltsplatzhalter 2"/>
          <p:cNvSpPr>
            <a:spLocks noGrp="1"/>
          </p:cNvSpPr>
          <p:nvPr>
            <p:ph idx="1"/>
          </p:nvPr>
        </p:nvSpPr>
        <p:spPr/>
        <p:txBody>
          <a:bodyPr/>
          <a:lstStyle/>
          <a:p>
            <a:r>
              <a:rPr lang="de-DE" dirty="0" smtClean="0"/>
              <a:t>Argumente gegen den wissenschaftlichen Realismus</a:t>
            </a:r>
          </a:p>
          <a:p>
            <a:pPr lvl="1"/>
            <a:r>
              <a:rPr lang="de-DE" dirty="0" smtClean="0"/>
              <a:t>Kontra-Argument 1: Pessimistische Metainduktion </a:t>
            </a:r>
          </a:p>
          <a:p>
            <a:pPr lvl="1"/>
            <a:r>
              <a:rPr lang="de-DE" dirty="0" smtClean="0"/>
              <a:t>Kontra-Argument 2: Unterbestimmtheit (</a:t>
            </a:r>
            <a:r>
              <a:rPr lang="en-GB" i="1" dirty="0" smtClean="0"/>
              <a:t>underdetermination</a:t>
            </a:r>
            <a:r>
              <a:rPr lang="de-DE" dirty="0" smtClean="0"/>
              <a:t>) von Theorien </a:t>
            </a:r>
          </a:p>
          <a:p>
            <a:endParaRPr lang="de-DE" dirty="0" smtClean="0"/>
          </a:p>
          <a:p>
            <a:r>
              <a:rPr lang="de-DE" dirty="0" smtClean="0"/>
              <a:t>Argumente für den wissenschaftlichen Realismus</a:t>
            </a:r>
          </a:p>
          <a:p>
            <a:pPr lvl="1"/>
            <a:r>
              <a:rPr lang="de-DE" dirty="0" smtClean="0"/>
              <a:t>Pro-Argument 1: Das Wunderargument (</a:t>
            </a:r>
            <a:r>
              <a:rPr lang="en-GB" i="1" dirty="0" smtClean="0"/>
              <a:t>no-miracles argument</a:t>
            </a:r>
            <a:r>
              <a:rPr lang="de-DE" dirty="0" smtClean="0"/>
              <a:t>)</a:t>
            </a:r>
          </a:p>
          <a:p>
            <a:pPr lvl="1"/>
            <a:r>
              <a:rPr lang="de-DE" dirty="0" smtClean="0"/>
              <a:t>Pro-Argument 2: Konvergenz von Theorien</a:t>
            </a:r>
          </a:p>
          <a:p>
            <a:pPr lvl="1"/>
            <a:endParaRPr lang="de-DE" i="1" dirty="0" smtClean="0"/>
          </a:p>
          <a:p>
            <a:r>
              <a:rPr lang="de-DE" dirty="0" smtClean="0"/>
              <a:t>Anmerkung zum Typ dieser Argumente:</a:t>
            </a:r>
          </a:p>
          <a:p>
            <a:pPr lvl="1"/>
            <a:r>
              <a:rPr lang="de-DE" dirty="0" smtClean="0"/>
              <a:t>Kontra-Argument 1 und Pro-Argument 1 sind primär historische Argumente, d.h. sie stützen sich wesentlich auf den historischen Verlauf der Wissenschaften.</a:t>
            </a:r>
          </a:p>
          <a:p>
            <a:pPr lvl="1"/>
            <a:r>
              <a:rPr lang="de-DE" dirty="0" smtClean="0"/>
              <a:t>Kontra-Argument 2 und Pro-Argument 2 sind primär systematische Argumente, d.h. hier wird im wesentlichen ganz grundsätzlich argumentiert.</a:t>
            </a:r>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10</a:t>
            </a:fld>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gegen den wissenschaftlichen Realismus</a:t>
            </a:r>
            <a:endParaRPr lang="de-DE" dirty="0"/>
          </a:p>
        </p:txBody>
      </p:sp>
      <p:sp>
        <p:nvSpPr>
          <p:cNvPr id="3" name="Inhaltsplatzhalter 2"/>
          <p:cNvSpPr>
            <a:spLocks noGrp="1"/>
          </p:cNvSpPr>
          <p:nvPr>
            <p:ph idx="1"/>
          </p:nvPr>
        </p:nvSpPr>
        <p:spPr/>
        <p:txBody>
          <a:bodyPr/>
          <a:lstStyle/>
          <a:p>
            <a:r>
              <a:rPr lang="de-DE" dirty="0" smtClean="0"/>
              <a:t>Kontra-Argument 1: </a:t>
            </a:r>
            <a:r>
              <a:rPr lang="de-DE" i="1" dirty="0" smtClean="0"/>
              <a:t>Pessimistische Metainduktion</a:t>
            </a:r>
          </a:p>
          <a:p>
            <a:pPr lvl="1"/>
            <a:r>
              <a:rPr lang="de-DE" b="1" dirty="0" smtClean="0"/>
              <a:t>Wissenschaftsgeschichte</a:t>
            </a:r>
            <a:r>
              <a:rPr lang="de-DE" dirty="0" smtClean="0"/>
              <a:t> zeigt: Annahmen über die </a:t>
            </a:r>
            <a:r>
              <a:rPr lang="de-DE" b="1" dirty="0" smtClean="0"/>
              <a:t>Existenz von Objekten </a:t>
            </a:r>
            <a:r>
              <a:rPr lang="de-DE" dirty="0" smtClean="0"/>
              <a:t>über die Zeiten hinweg </a:t>
            </a:r>
            <a:r>
              <a:rPr lang="de-DE" b="1" dirty="0" smtClean="0"/>
              <a:t>nicht stabil</a:t>
            </a:r>
            <a:r>
              <a:rPr lang="de-DE" dirty="0" smtClean="0"/>
              <a:t>. Bsp.:</a:t>
            </a:r>
          </a:p>
          <a:p>
            <a:pPr lvl="2"/>
            <a:r>
              <a:rPr lang="de-DE" dirty="0" smtClean="0"/>
              <a:t>Früher glaubte man an das Entweichen des sog. </a:t>
            </a:r>
            <a:r>
              <a:rPr lang="de-DE" b="1" dirty="0" smtClean="0"/>
              <a:t>Phlogiston</a:t>
            </a:r>
            <a:r>
              <a:rPr lang="de-DE" dirty="0" smtClean="0"/>
              <a:t> bei Verbrennung, heute erklären wir Verbrennung durch Verbindung mit Sauerstoff. </a:t>
            </a:r>
          </a:p>
          <a:p>
            <a:pPr lvl="2"/>
            <a:r>
              <a:rPr lang="de-DE" dirty="0" smtClean="0"/>
              <a:t>Früher hielt man den </a:t>
            </a:r>
            <a:r>
              <a:rPr lang="de-DE" b="1" dirty="0" smtClean="0"/>
              <a:t>Äther</a:t>
            </a:r>
            <a:r>
              <a:rPr lang="de-DE" dirty="0" smtClean="0"/>
              <a:t> als Träger elektrischer Felder für nötig, heute nicht. </a:t>
            </a:r>
          </a:p>
          <a:p>
            <a:pPr lvl="1"/>
            <a:r>
              <a:rPr lang="de-DE" dirty="0" smtClean="0"/>
              <a:t>Wenn wir bei den meisten der vergangenen Theorien überzeugt sind, dass die in ihnen angenommenen Gegenstände nicht existieren, </a:t>
            </a:r>
            <a:r>
              <a:rPr lang="de-DE" b="1" dirty="0" smtClean="0"/>
              <a:t>so</a:t>
            </a:r>
            <a:r>
              <a:rPr lang="de-DE" dirty="0" smtClean="0"/>
              <a:t> haben wir </a:t>
            </a:r>
            <a:r>
              <a:rPr lang="de-DE" b="1" dirty="0" smtClean="0"/>
              <a:t>keinen guten Grund </a:t>
            </a:r>
            <a:r>
              <a:rPr lang="de-DE" dirty="0" smtClean="0"/>
              <a:t>dafür, dass gerade die gegenwärtigen Theorien die Gegenstände beschreiben, die es tatsächlich in der Welt gibt.</a:t>
            </a:r>
          </a:p>
          <a:p>
            <a:pPr lvl="1"/>
            <a:r>
              <a:rPr lang="de-DE" dirty="0" smtClean="0"/>
              <a:t>Viel </a:t>
            </a:r>
            <a:r>
              <a:rPr lang="de-DE" b="1" dirty="0" smtClean="0"/>
              <a:t>naheliegender</a:t>
            </a:r>
            <a:r>
              <a:rPr lang="de-DE" dirty="0" smtClean="0"/>
              <a:t>: Gegenstände der heutigen physikalischen Theorien werden irgendwann das Schicksal von Phlogiston und Äther teilen. </a:t>
            </a:r>
          </a:p>
          <a:p>
            <a:pPr lvl="1"/>
            <a:r>
              <a:rPr lang="de-DE" dirty="0" smtClean="0"/>
              <a:t>Zum Ausdruck ‚</a:t>
            </a:r>
            <a:r>
              <a:rPr lang="de-DE" i="1" dirty="0" smtClean="0"/>
              <a:t>Pessimistische Metainduktion</a:t>
            </a:r>
            <a:r>
              <a:rPr lang="de-DE" dirty="0" smtClean="0"/>
              <a:t>‘:</a:t>
            </a:r>
          </a:p>
          <a:p>
            <a:pPr lvl="2"/>
            <a:r>
              <a:rPr lang="de-DE" dirty="0" smtClean="0"/>
              <a:t>Induktiver Schluss von der Falschheit fast aller vergangener Theorien auf die Falschheit der gegenwärtigen Theorien.</a:t>
            </a:r>
          </a:p>
          <a:p>
            <a:pPr lvl="1"/>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11</a:t>
            </a:fld>
            <a:endParaRPr 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gegen den wissenschaftlichen Realismus</a:t>
            </a:r>
            <a:endParaRPr lang="de-DE" dirty="0"/>
          </a:p>
        </p:txBody>
      </p:sp>
      <p:sp>
        <p:nvSpPr>
          <p:cNvPr id="3" name="Inhaltsplatzhalter 2"/>
          <p:cNvSpPr>
            <a:spLocks noGrp="1"/>
          </p:cNvSpPr>
          <p:nvPr>
            <p:ph idx="1"/>
          </p:nvPr>
        </p:nvSpPr>
        <p:spPr/>
        <p:txBody>
          <a:bodyPr/>
          <a:lstStyle/>
          <a:p>
            <a:endParaRPr lang="de-DE" dirty="0" smtClean="0"/>
          </a:p>
          <a:p>
            <a:r>
              <a:rPr lang="de-DE" dirty="0" smtClean="0"/>
              <a:t>Kontra-Argument 2: Unterbestimmtheit </a:t>
            </a:r>
            <a:r>
              <a:rPr lang="de-DE" b="0" dirty="0" smtClean="0"/>
              <a:t>(</a:t>
            </a:r>
            <a:r>
              <a:rPr lang="en-GB" b="0" i="1" dirty="0" smtClean="0"/>
              <a:t>underdetermination</a:t>
            </a:r>
            <a:r>
              <a:rPr lang="de-DE" b="0" dirty="0" smtClean="0"/>
              <a:t>) </a:t>
            </a:r>
            <a:r>
              <a:rPr lang="de-DE" dirty="0" smtClean="0"/>
              <a:t>von Theorien</a:t>
            </a:r>
            <a:endParaRPr lang="de-DE" b="0" dirty="0" smtClean="0"/>
          </a:p>
          <a:p>
            <a:pPr lvl="1"/>
            <a:r>
              <a:rPr lang="de-DE" dirty="0" smtClean="0"/>
              <a:t>Letztlich werden </a:t>
            </a:r>
            <a:r>
              <a:rPr lang="de-DE" dirty="0" err="1" smtClean="0"/>
              <a:t>naturwissenschaftl</a:t>
            </a:r>
            <a:r>
              <a:rPr lang="de-DE" dirty="0" smtClean="0"/>
              <a:t>. Theorien durch Beobachtungen legitimiert.</a:t>
            </a:r>
          </a:p>
          <a:p>
            <a:pPr lvl="1"/>
            <a:r>
              <a:rPr lang="de-DE" dirty="0" smtClean="0"/>
              <a:t>Erfahrung (die Menge der Beobachtungen) legt eine Theorie nie eindeutig fest, weil diese immer über die Beobachtung hinausgehende Teile hat.</a:t>
            </a:r>
          </a:p>
          <a:p>
            <a:pPr lvl="1"/>
            <a:r>
              <a:rPr lang="de-DE" dirty="0" smtClean="0"/>
              <a:t>Mit der </a:t>
            </a:r>
            <a:r>
              <a:rPr lang="de-DE" b="1" dirty="0" smtClean="0"/>
              <a:t>gleichen Datenmenge </a:t>
            </a:r>
            <a:r>
              <a:rPr lang="de-DE" dirty="0" smtClean="0"/>
              <a:t>sind immer </a:t>
            </a:r>
            <a:r>
              <a:rPr lang="de-DE" b="1" dirty="0" smtClean="0"/>
              <a:t>unterschiedliche Theorien </a:t>
            </a:r>
            <a:r>
              <a:rPr lang="de-DE" dirty="0" smtClean="0"/>
              <a:t>verträglich, die auch einander </a:t>
            </a:r>
            <a:r>
              <a:rPr lang="de-DE" b="1" dirty="0" smtClean="0"/>
              <a:t>widersprechende Existenzannahmen </a:t>
            </a:r>
            <a:r>
              <a:rPr lang="de-DE" dirty="0" smtClean="0"/>
              <a:t>haben. </a:t>
            </a:r>
            <a:br>
              <a:rPr lang="de-DE" dirty="0" smtClean="0"/>
            </a:br>
            <a:r>
              <a:rPr lang="de-DE" dirty="0" smtClean="0">
                <a:latin typeface="Times New Roman"/>
                <a:cs typeface="Times New Roman"/>
              </a:rPr>
              <a:t>→ Der Schluss auf </a:t>
            </a:r>
            <a:r>
              <a:rPr lang="de-DE" dirty="0" smtClean="0"/>
              <a:t>die unabhängige Existenz der jeweils angenommenen Gegenstände in der Außenwelt ist unzulässig. </a:t>
            </a:r>
          </a:p>
          <a:p>
            <a:pPr lvl="1"/>
            <a:r>
              <a:rPr lang="de-DE" dirty="0" smtClean="0"/>
              <a:t>Theorien können nur die </a:t>
            </a:r>
            <a:r>
              <a:rPr lang="de-DE" b="1" dirty="0" smtClean="0"/>
              <a:t>empirische Adäquatheit </a:t>
            </a:r>
            <a:r>
              <a:rPr lang="de-DE" dirty="0" smtClean="0"/>
              <a:t>garantieren, d.h. die Übereinstimmung im Bereich der Erfahrung, </a:t>
            </a:r>
            <a:endParaRPr lang="de-DE" i="1"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12</a:t>
            </a:fld>
            <a:endParaRPr 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für den wissenschaftlichen Realismus</a:t>
            </a:r>
            <a:endParaRPr lang="de-DE" dirty="0"/>
          </a:p>
        </p:txBody>
      </p:sp>
      <p:sp>
        <p:nvSpPr>
          <p:cNvPr id="3" name="Inhaltsplatzhalter 2"/>
          <p:cNvSpPr>
            <a:spLocks noGrp="1"/>
          </p:cNvSpPr>
          <p:nvPr>
            <p:ph idx="1"/>
          </p:nvPr>
        </p:nvSpPr>
        <p:spPr/>
        <p:txBody>
          <a:bodyPr/>
          <a:lstStyle/>
          <a:p>
            <a:pPr>
              <a:spcAft>
                <a:spcPts val="1200"/>
              </a:spcAft>
            </a:pPr>
            <a:r>
              <a:rPr lang="de-DE" dirty="0" smtClean="0"/>
              <a:t>Zunächst: Einwände gegen die Kontra-Argumente</a:t>
            </a:r>
          </a:p>
          <a:p>
            <a:pPr lvl="1">
              <a:buNone/>
            </a:pPr>
            <a:r>
              <a:rPr lang="de-DE" dirty="0" smtClean="0"/>
              <a:t>Verteidigung des Realismus </a:t>
            </a:r>
            <a:r>
              <a:rPr lang="de-DE" b="1" dirty="0" smtClean="0"/>
              <a:t>gegen</a:t>
            </a:r>
            <a:r>
              <a:rPr lang="de-DE" dirty="0" smtClean="0"/>
              <a:t> das Argument der </a:t>
            </a:r>
            <a:r>
              <a:rPr lang="de-DE" b="1" dirty="0" smtClean="0"/>
              <a:t>pessimistische Metainduktion:</a:t>
            </a:r>
          </a:p>
          <a:p>
            <a:pPr lvl="1">
              <a:spcAft>
                <a:spcPts val="1200"/>
              </a:spcAft>
            </a:pPr>
            <a:r>
              <a:rPr lang="de-DE" dirty="0" smtClean="0"/>
              <a:t>Wissenschaftlicher Wandel kann als Zunahme von Wissen über die gleichen Gegenstände verstanden werden kann.</a:t>
            </a:r>
          </a:p>
          <a:p>
            <a:pPr lvl="1">
              <a:buNone/>
            </a:pPr>
            <a:r>
              <a:rPr lang="de-DE" dirty="0" smtClean="0"/>
              <a:t>Verteidigung des Realismus </a:t>
            </a:r>
            <a:r>
              <a:rPr lang="de-DE" b="1" dirty="0" smtClean="0"/>
              <a:t>gegen</a:t>
            </a:r>
            <a:r>
              <a:rPr lang="de-DE" dirty="0" smtClean="0"/>
              <a:t> das Argument der </a:t>
            </a:r>
            <a:r>
              <a:rPr lang="de-DE" b="1" dirty="0" smtClean="0"/>
              <a:t>Theorienunterbestimmtheit:</a:t>
            </a:r>
          </a:p>
          <a:p>
            <a:pPr lvl="1"/>
            <a:r>
              <a:rPr lang="de-DE" dirty="0" smtClean="0"/>
              <a:t>Die </a:t>
            </a:r>
            <a:r>
              <a:rPr lang="de-DE" b="1" dirty="0" smtClean="0"/>
              <a:t>methodologischen Gründe</a:t>
            </a:r>
            <a:r>
              <a:rPr lang="de-DE" dirty="0" smtClean="0"/>
              <a:t>, mit denen man </a:t>
            </a:r>
            <a:r>
              <a:rPr lang="de-DE" b="1" dirty="0" smtClean="0"/>
              <a:t>eine von verschiedenen empirisch äquivalenten Theorien auszeichnet </a:t>
            </a:r>
            <a:r>
              <a:rPr lang="de-DE" dirty="0" smtClean="0"/>
              <a:t>(z. B. aufgrund ihrer besonderen Erklärungskraft) reichen aus, um z.B. den Existenzhypothesen dieser Theorie eine besondere Glaubwürdigkeit zu verleihen.</a:t>
            </a:r>
          </a:p>
          <a:p>
            <a:pPr lvl="2"/>
            <a:r>
              <a:rPr lang="de-DE" b="1" dirty="0" smtClean="0"/>
              <a:t>Neues Argument von Antirealisten </a:t>
            </a:r>
            <a:r>
              <a:rPr lang="de-DE" dirty="0" smtClean="0"/>
              <a:t>gegen diese Verteidigung:</a:t>
            </a:r>
          </a:p>
          <a:p>
            <a:pPr lvl="3"/>
            <a:r>
              <a:rPr lang="de-DE" dirty="0" smtClean="0"/>
              <a:t> Es kann immer sein, dass es zu den heute akzeptierten Theorien </a:t>
            </a:r>
            <a:br>
              <a:rPr lang="de-DE" dirty="0" smtClean="0"/>
            </a:br>
            <a:r>
              <a:rPr lang="de-DE" dirty="0" smtClean="0"/>
              <a:t>Alternativen gibt, an die bisher einfach noch niemand gedacht hat,</a:t>
            </a:r>
            <a:br>
              <a:rPr lang="de-DE" dirty="0" smtClean="0"/>
            </a:br>
            <a:r>
              <a:rPr lang="de-DE" dirty="0" smtClean="0"/>
              <a:t>sog. “</a:t>
            </a:r>
            <a:r>
              <a:rPr lang="en-GB" b="1" i="1" dirty="0" err="1" smtClean="0"/>
              <a:t>unconceived</a:t>
            </a:r>
            <a:r>
              <a:rPr lang="en-GB" b="1" i="1" dirty="0" smtClean="0"/>
              <a:t> alternatives</a:t>
            </a:r>
            <a:r>
              <a:rPr lang="en-GB" i="1" dirty="0" smtClean="0"/>
              <a:t>”</a:t>
            </a:r>
            <a:r>
              <a:rPr lang="de-DE" dirty="0" smtClean="0"/>
              <a:t> (Kyle Stanford)</a:t>
            </a:r>
          </a:p>
          <a:p>
            <a:pPr lvl="2"/>
            <a:r>
              <a:rPr lang="de-DE" dirty="0" smtClean="0"/>
              <a:t>Erwiderung der Realisten: i.d.R. irrelevante, bloß theoretische Möglichkeit.</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13</a:t>
            </a:fld>
            <a:endParaRPr 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für den wissenschaftlichen Realismus</a:t>
            </a:r>
            <a:endParaRPr lang="de-DE" dirty="0"/>
          </a:p>
        </p:txBody>
      </p:sp>
      <p:sp>
        <p:nvSpPr>
          <p:cNvPr id="3" name="Inhaltsplatzhalter 2"/>
          <p:cNvSpPr>
            <a:spLocks noGrp="1"/>
          </p:cNvSpPr>
          <p:nvPr>
            <p:ph idx="1"/>
          </p:nvPr>
        </p:nvSpPr>
        <p:spPr/>
        <p:txBody>
          <a:bodyPr/>
          <a:lstStyle/>
          <a:p>
            <a:r>
              <a:rPr lang="de-DE" dirty="0" smtClean="0"/>
              <a:t>Pro-Argument 1: </a:t>
            </a:r>
            <a:r>
              <a:rPr lang="de-DE" i="1" dirty="0" smtClean="0"/>
              <a:t>Das Wunderargument </a:t>
            </a:r>
            <a:r>
              <a:rPr lang="de-DE" b="0" dirty="0" smtClean="0"/>
              <a:t>(engl. </a:t>
            </a:r>
            <a:r>
              <a:rPr lang="de-DE" i="1" dirty="0" err="1" smtClean="0"/>
              <a:t>no-miracles</a:t>
            </a:r>
            <a:r>
              <a:rPr lang="de-DE" i="1" dirty="0" smtClean="0"/>
              <a:t> </a:t>
            </a:r>
            <a:r>
              <a:rPr lang="de-DE" i="1" dirty="0" err="1" smtClean="0"/>
              <a:t>argument</a:t>
            </a:r>
            <a:r>
              <a:rPr lang="de-DE" b="0" dirty="0" smtClean="0"/>
              <a:t>)</a:t>
            </a:r>
          </a:p>
          <a:p>
            <a:pPr lvl="1"/>
            <a:r>
              <a:rPr lang="de-DE" dirty="0" smtClean="0"/>
              <a:t>„Das positive Argument für den Realismus ist, dass er die einzige Philosophie ist, die den Erfolg der Wissenschaften nicht zu einem Wunder macht.“ </a:t>
            </a:r>
            <a:br>
              <a:rPr lang="de-DE" dirty="0" smtClean="0"/>
            </a:br>
            <a:r>
              <a:rPr lang="de-DE" dirty="0" smtClean="0"/>
              <a:t>						(Hilary Putnam 1975)</a:t>
            </a:r>
          </a:p>
          <a:p>
            <a:pPr lvl="1"/>
            <a:r>
              <a:rPr lang="de-DE" dirty="0" smtClean="0"/>
              <a:t>Gilt vielen als stärkstes Argument für den Realismus.</a:t>
            </a:r>
          </a:p>
          <a:p>
            <a:pPr lvl="1"/>
            <a:r>
              <a:rPr lang="de-DE" dirty="0" smtClean="0"/>
              <a:t>Argument ist besonders stark, wenn man als ‚Erfolg der Wissenschaften‘ die Vorhersage neuartiger Phänomene betrachtet:</a:t>
            </a:r>
          </a:p>
          <a:p>
            <a:pPr lvl="2"/>
            <a:r>
              <a:rPr lang="de-DE" dirty="0" smtClean="0"/>
              <a:t>„Wenn es einer Theorie gelingt, so das Argument, neuartige empirische Regularitäten zutreffend vorherzusagen, oder wenn sie ohne Anpassung zu diesem Zweck eine einheitliche theoretische Beschreibung von zuvor als verschiedenartig geltenden Phänomenen bereitstellt, dann besteht die einzig plausible Erklärung derart ‚überraschender‘ Vorhersageerfolge in der Annahme, dass die entsprechende Theorie die einschlägigen Prozesse im wesentlichen korrekt beschreibt und dass die hierfür herangezogenen theoretischen Entitäten tatsächlich existieren“  (Carrier 1995) </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14</a:t>
            </a:fld>
            <a:endParaRPr lang="de-DE"/>
          </a:p>
        </p:txBody>
      </p:sp>
      <p:sp>
        <p:nvSpPr>
          <p:cNvPr id="5" name="Wolkenförmige Legende 4"/>
          <p:cNvSpPr/>
          <p:nvPr/>
        </p:nvSpPr>
        <p:spPr>
          <a:xfrm>
            <a:off x="5364088" y="5589240"/>
            <a:ext cx="2304256" cy="1008113"/>
          </a:xfrm>
          <a:prstGeom prst="cloudCallout">
            <a:avLst>
              <a:gd name="adj1" fmla="val -72522"/>
              <a:gd name="adj2" fmla="val -443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0" dirty="0" smtClean="0">
                <a:solidFill>
                  <a:schemeClr val="tx1"/>
                </a:solidFill>
                <a:latin typeface="Times New Roman" pitchFamily="18" charset="0"/>
                <a:cs typeface="Times New Roman" pitchFamily="18" charset="0"/>
              </a:rPr>
              <a:t>Darum steht die </a:t>
            </a:r>
            <a:r>
              <a:rPr lang="de-DE" sz="1600" b="0" dirty="0" err="1" smtClean="0">
                <a:solidFill>
                  <a:schemeClr val="tx1"/>
                </a:solidFill>
                <a:latin typeface="Times New Roman" pitchFamily="18" charset="0"/>
                <a:cs typeface="Times New Roman" pitchFamily="18" charset="0"/>
              </a:rPr>
              <a:t>Stringtheorie</a:t>
            </a:r>
            <a:r>
              <a:rPr lang="de-DE" sz="1600" b="0" dirty="0" smtClean="0">
                <a:solidFill>
                  <a:schemeClr val="tx1"/>
                </a:solidFill>
                <a:latin typeface="Times New Roman" pitchFamily="18" charset="0"/>
                <a:cs typeface="Times New Roman" pitchFamily="18" charset="0"/>
              </a:rPr>
              <a:t> so wacklig da.</a:t>
            </a:r>
            <a:endParaRPr lang="de-DE" sz="1600" b="0" dirty="0">
              <a:solidFill>
                <a:schemeClr val="tx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für den wissenschaftlichen Realismus</a:t>
            </a:r>
            <a:endParaRPr lang="de-DE" dirty="0"/>
          </a:p>
        </p:txBody>
      </p:sp>
      <p:sp>
        <p:nvSpPr>
          <p:cNvPr id="3" name="Inhaltsplatzhalter 2"/>
          <p:cNvSpPr>
            <a:spLocks noGrp="1"/>
          </p:cNvSpPr>
          <p:nvPr>
            <p:ph idx="1"/>
          </p:nvPr>
        </p:nvSpPr>
        <p:spPr/>
        <p:txBody>
          <a:bodyPr/>
          <a:lstStyle/>
          <a:p>
            <a:pPr>
              <a:spcAft>
                <a:spcPts val="1200"/>
              </a:spcAft>
            </a:pPr>
            <a:r>
              <a:rPr lang="de-DE" b="0" dirty="0" smtClean="0"/>
              <a:t>[Noch</a:t>
            </a:r>
            <a:r>
              <a:rPr lang="de-DE" dirty="0" smtClean="0"/>
              <a:t> </a:t>
            </a:r>
            <a:r>
              <a:rPr lang="de-DE" b="0" dirty="0" smtClean="0"/>
              <a:t>zu </a:t>
            </a:r>
            <a:r>
              <a:rPr lang="de-DE" dirty="0" smtClean="0"/>
              <a:t>Pro-Argument 1 (Das Wunderargument)</a:t>
            </a:r>
            <a:r>
              <a:rPr lang="de-DE" b="0" dirty="0" smtClean="0"/>
              <a:t>]</a:t>
            </a:r>
            <a:endParaRPr lang="de-DE" dirty="0" smtClean="0"/>
          </a:p>
          <a:p>
            <a:r>
              <a:rPr lang="de-DE" dirty="0" smtClean="0"/>
              <a:t>Berühmtes Beispiel für Vorhersage neuartiger Phänomene:</a:t>
            </a:r>
          </a:p>
          <a:p>
            <a:pPr lvl="1"/>
            <a:r>
              <a:rPr lang="de-DE" dirty="0" smtClean="0"/>
              <a:t>Einsteins Vorhersage der </a:t>
            </a:r>
            <a:r>
              <a:rPr lang="de-DE" b="1" dirty="0" smtClean="0"/>
              <a:t>Lichtablenkung durch Massen </a:t>
            </a:r>
            <a:r>
              <a:rPr lang="de-DE" dirty="0" smtClean="0"/>
              <a:t>auf Grundlage seiner Allgemeinen Relativitätstheorie wurde 1919 tatsächlich beobachtet.</a:t>
            </a:r>
          </a:p>
          <a:p>
            <a:pPr lvl="2"/>
            <a:r>
              <a:rPr lang="de-DE" dirty="0" smtClean="0"/>
              <a:t>Theor. Hintergrund: </a:t>
            </a:r>
            <a:r>
              <a:rPr lang="de-DE" b="1" dirty="0" smtClean="0"/>
              <a:t>Gravitation = Krümmung der </a:t>
            </a:r>
            <a:r>
              <a:rPr lang="de-DE" b="1" dirty="0" err="1" smtClean="0"/>
              <a:t>Raumzeit</a:t>
            </a:r>
            <a:r>
              <a:rPr lang="de-DE" dirty="0" smtClean="0"/>
              <a:t/>
            </a:r>
            <a:br>
              <a:rPr lang="de-DE" dirty="0" smtClean="0"/>
            </a:br>
            <a:r>
              <a:rPr lang="de-DE" dirty="0" smtClean="0">
                <a:latin typeface="Times New Roman"/>
                <a:cs typeface="Times New Roman"/>
              </a:rPr>
              <a:t>→ </a:t>
            </a:r>
            <a:r>
              <a:rPr lang="de-DE" dirty="0" smtClean="0"/>
              <a:t>Beeinflusst Bahnen materieller Körper genauso wie Lichtstrahlen.</a:t>
            </a:r>
            <a:br>
              <a:rPr lang="de-DE" dirty="0" smtClean="0"/>
            </a:br>
            <a:r>
              <a:rPr lang="de-DE" dirty="0" smtClean="0"/>
              <a:t>Tritt in Newtons Theorie nicht auf, da hier Gravitation nur auf Massen wirkt.</a:t>
            </a:r>
          </a:p>
          <a:p>
            <a:pPr lvl="2"/>
            <a:r>
              <a:rPr lang="de-DE" dirty="0" smtClean="0"/>
              <a:t>Empirisch bestätigt durch Vergleich von Aufnahmen der Sonnenumgebung bei der </a:t>
            </a:r>
            <a:r>
              <a:rPr lang="de-DE" b="1" dirty="0" smtClean="0"/>
              <a:t>Sonnenfinsternis</a:t>
            </a:r>
            <a:r>
              <a:rPr lang="de-DE" dirty="0" smtClean="0"/>
              <a:t> im Mai 1919 mit Positionen der Sterne des gleichen Himmelsabschnitts im Juli 1919.</a:t>
            </a:r>
          </a:p>
          <a:p>
            <a:pPr lvl="2"/>
            <a:r>
              <a:rPr lang="de-DE" dirty="0" smtClean="0"/>
              <a:t>Machte Einstein über Nacht weltbekannt (bald Konfetti-Parade auf New Yorker Broadway).</a:t>
            </a:r>
          </a:p>
          <a:p>
            <a:pPr lvl="2"/>
            <a:r>
              <a:rPr lang="de-DE" dirty="0" smtClean="0"/>
              <a:t>Heute in Astronomie sehr gängig: Ausnutzung des Gravitationslinseneffektes zur Beobachtung weit entfernter Galaxien.</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15</a:t>
            </a:fld>
            <a:endParaRPr 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für den wissenschaftlichen Realismus</a:t>
            </a:r>
            <a:endParaRPr lang="de-DE" dirty="0"/>
          </a:p>
        </p:txBody>
      </p:sp>
      <p:sp>
        <p:nvSpPr>
          <p:cNvPr id="3" name="Inhaltsplatzhalter 2"/>
          <p:cNvSpPr>
            <a:spLocks noGrp="1"/>
          </p:cNvSpPr>
          <p:nvPr>
            <p:ph idx="1"/>
          </p:nvPr>
        </p:nvSpPr>
        <p:spPr/>
        <p:txBody>
          <a:bodyPr/>
          <a:lstStyle/>
          <a:p>
            <a:r>
              <a:rPr lang="de-DE" dirty="0" smtClean="0"/>
              <a:t>Pro-Argument 2: </a:t>
            </a:r>
            <a:r>
              <a:rPr lang="de-DE" i="1" dirty="0" smtClean="0"/>
              <a:t>Konvergenz der Theorienentwicklung </a:t>
            </a:r>
          </a:p>
          <a:p>
            <a:pPr lvl="1"/>
            <a:r>
              <a:rPr lang="de-DE" dirty="0" smtClean="0"/>
              <a:t>Historische</a:t>
            </a:r>
            <a:r>
              <a:rPr lang="de-DE" b="1" i="1" dirty="0" smtClean="0"/>
              <a:t> </a:t>
            </a:r>
            <a:r>
              <a:rPr lang="de-DE" dirty="0" smtClean="0"/>
              <a:t>Beobachtung: </a:t>
            </a:r>
          </a:p>
          <a:p>
            <a:pPr lvl="2"/>
            <a:r>
              <a:rPr lang="de-DE" dirty="0" smtClean="0"/>
              <a:t>Verschiedene Theorien über den Aufbau von Metallen haben sich immer mehr der heutigen Theorie angenähert. </a:t>
            </a:r>
          </a:p>
          <a:p>
            <a:pPr lvl="2"/>
            <a:r>
              <a:rPr lang="de-DE" dirty="0" smtClean="0"/>
              <a:t>Tatsächlich lösen keinesfalls permanent neue Gegenstände mit neuen Eigenschaften die Gegenstände der früheren Theorien ab. </a:t>
            </a:r>
          </a:p>
          <a:p>
            <a:pPr lvl="2"/>
            <a:r>
              <a:rPr lang="de-DE" dirty="0" smtClean="0"/>
              <a:t>In der Regel „verschwinden“ die Gegenstände der Vorgängertheorie nicht, sondern die neuen Theorien machen plausibel, wie sie zustande kommen. </a:t>
            </a:r>
            <a:br>
              <a:rPr lang="de-DE" dirty="0" smtClean="0"/>
            </a:br>
            <a:r>
              <a:rPr lang="de-DE" u="sng" dirty="0" smtClean="0"/>
              <a:t>Beispiel</a:t>
            </a:r>
            <a:r>
              <a:rPr lang="de-DE" dirty="0" smtClean="0"/>
              <a:t>: Die kinetische Gastheorie (neue Theorie) erklärt den Druck eines Gases durch den Impulsübertrag der Gasmoleküle auf die Wand des Gefäßes.</a:t>
            </a:r>
            <a:br>
              <a:rPr lang="de-DE" dirty="0" smtClean="0"/>
            </a:br>
            <a:r>
              <a:rPr lang="de-DE" dirty="0" smtClean="0"/>
              <a:t>(Alten Theorie: nur Bezug auf Größen wie Druck, Volumen und Temperatur.)</a:t>
            </a:r>
          </a:p>
          <a:p>
            <a:pPr lvl="1"/>
            <a:r>
              <a:rPr lang="de-DE" dirty="0" smtClean="0"/>
              <a:t>Das Argument für den Realismus: Die sukzessive Verbesserung der Theorien kann am besten verstanden werden als Annäherung an die Wahrheit.</a:t>
            </a:r>
          </a:p>
          <a:p>
            <a:pPr lvl="2"/>
            <a:r>
              <a:rPr lang="de-DE" dirty="0" smtClean="0"/>
              <a:t>Indiz dafür: Ältere Theorien werden bei geringerem Genauigkeitsbedarf oft weiter verwendet, z.B. </a:t>
            </a:r>
            <a:r>
              <a:rPr lang="de-DE" dirty="0" err="1" smtClean="0"/>
              <a:t>Newtonsche</a:t>
            </a:r>
            <a:r>
              <a:rPr lang="de-DE" dirty="0" smtClean="0"/>
              <a:t> Mechanik und Strahlenoptik.</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16</a:t>
            </a:fld>
            <a:endParaRPr 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Argumente für den wissenschaftlichen Realismus</a:t>
            </a:r>
            <a:endParaRPr lang="de-DE" dirty="0"/>
          </a:p>
        </p:txBody>
      </p:sp>
      <p:sp>
        <p:nvSpPr>
          <p:cNvPr id="3" name="Inhaltsplatzhalter 2"/>
          <p:cNvSpPr>
            <a:spLocks noGrp="1"/>
          </p:cNvSpPr>
          <p:nvPr>
            <p:ph idx="1"/>
          </p:nvPr>
        </p:nvSpPr>
        <p:spPr/>
        <p:txBody>
          <a:bodyPr/>
          <a:lstStyle/>
          <a:p>
            <a:r>
              <a:rPr lang="de-DE" dirty="0" smtClean="0"/>
              <a:t>Mögliche Einwände gegen die Pro-Argumente:</a:t>
            </a:r>
          </a:p>
          <a:p>
            <a:pPr lvl="1"/>
            <a:r>
              <a:rPr lang="de-DE" dirty="0" smtClean="0"/>
              <a:t>Einwand zum Wunderargument (Pro-Argument 1):</a:t>
            </a:r>
            <a:r>
              <a:rPr lang="de-DE" i="1" dirty="0" smtClean="0"/>
              <a:t> </a:t>
            </a:r>
          </a:p>
          <a:p>
            <a:pPr lvl="2"/>
            <a:r>
              <a:rPr lang="de-DE" dirty="0" smtClean="0"/>
              <a:t>Ist ein </a:t>
            </a:r>
            <a:r>
              <a:rPr lang="de-DE" b="1" dirty="0" smtClean="0"/>
              <a:t>Schluss auf die beste Erklärung</a:t>
            </a:r>
            <a:r>
              <a:rPr lang="de-DE" dirty="0" smtClean="0"/>
              <a:t>: von der Erklärungskraft einer Theorie wird auf ihre Wahrheit geschlossen. </a:t>
            </a:r>
          </a:p>
          <a:p>
            <a:pPr lvl="2"/>
            <a:r>
              <a:rPr lang="de-DE" dirty="0" smtClean="0"/>
              <a:t>Die </a:t>
            </a:r>
            <a:r>
              <a:rPr lang="de-DE" b="1" dirty="0" smtClean="0"/>
              <a:t>Zulässigkeit</a:t>
            </a:r>
            <a:r>
              <a:rPr lang="de-DE" dirty="0" smtClean="0"/>
              <a:t> von Schlüssen auf die beste Erklärung ist </a:t>
            </a:r>
            <a:r>
              <a:rPr lang="de-DE" b="1" dirty="0" smtClean="0"/>
              <a:t>umstritten</a:t>
            </a:r>
            <a:r>
              <a:rPr lang="de-DE" dirty="0" smtClean="0"/>
              <a:t>.</a:t>
            </a:r>
          </a:p>
          <a:p>
            <a:pPr lvl="3"/>
            <a:r>
              <a:rPr lang="de-DE" dirty="0" smtClean="0"/>
              <a:t>Ein Grund: möglicherweise setzt ihre Überzeugungskraft einen gewissen Realismus voraus, wodurch das Wunderargument zirkulär würde.</a:t>
            </a:r>
          </a:p>
          <a:p>
            <a:pPr lvl="4"/>
            <a:r>
              <a:rPr lang="de-DE" b="1" dirty="0" smtClean="0"/>
              <a:t>F</a:t>
            </a:r>
            <a:r>
              <a:rPr lang="de-DE" dirty="0" smtClean="0"/>
              <a:t>: Warum setzt der Schluss auf die beste Erklärung den Realismus evtl. voraus? </a:t>
            </a:r>
            <a:r>
              <a:rPr lang="de-DE" b="1" dirty="0" smtClean="0"/>
              <a:t>A</a:t>
            </a:r>
            <a:r>
              <a:rPr lang="de-DE" dirty="0" smtClean="0"/>
              <a:t>: Es muss angenommen werden, dass die Güte unserer Erklärungen überhaupt etwas damit zu tun hat, wie die Welt beschaffen ist. Antirealisten leugnen aber gerade das.</a:t>
            </a:r>
          </a:p>
          <a:p>
            <a:pPr lvl="1"/>
            <a:r>
              <a:rPr lang="de-DE" dirty="0" smtClean="0"/>
              <a:t>Einwand zum Argument der Theorienkonvergenz (Pro-Argument 2):</a:t>
            </a:r>
            <a:r>
              <a:rPr lang="de-DE" i="1" dirty="0" smtClean="0"/>
              <a:t> </a:t>
            </a:r>
          </a:p>
          <a:p>
            <a:pPr lvl="2"/>
            <a:r>
              <a:rPr lang="de-DE" dirty="0" smtClean="0"/>
              <a:t>Es kann nicht ausgeschlossen werden, das die Theorien auf eine falsche Theorie hin konvergieren. Bsp.: Klassische Physik bis zum Ende des 19. Jh.</a:t>
            </a:r>
            <a:br>
              <a:rPr lang="de-DE" dirty="0" smtClean="0"/>
            </a:br>
            <a:r>
              <a:rPr lang="de-DE" dirty="0" smtClean="0"/>
              <a:t>(„Sackgasseneinwand“, Hoyningen-</a:t>
            </a:r>
            <a:r>
              <a:rPr lang="de-DE" dirty="0" err="1" smtClean="0"/>
              <a:t>Huene</a:t>
            </a:r>
            <a:r>
              <a:rPr lang="de-DE" dirty="0" smtClean="0"/>
              <a:t>)</a:t>
            </a:r>
          </a:p>
          <a:p>
            <a:pPr lvl="1"/>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17</a:t>
            </a:fld>
            <a:endParaRPr lang="de-D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Zwischenfazit</a:t>
            </a:r>
            <a:endParaRPr lang="de-DE" dirty="0"/>
          </a:p>
        </p:txBody>
      </p:sp>
      <p:sp>
        <p:nvSpPr>
          <p:cNvPr id="3" name="Inhaltsplatzhalter 2"/>
          <p:cNvSpPr>
            <a:spLocks noGrp="1"/>
          </p:cNvSpPr>
          <p:nvPr>
            <p:ph idx="1"/>
          </p:nvPr>
        </p:nvSpPr>
        <p:spPr/>
        <p:txBody>
          <a:bodyPr/>
          <a:lstStyle/>
          <a:p>
            <a:endParaRPr lang="de-DE" dirty="0" smtClean="0"/>
          </a:p>
          <a:p>
            <a:r>
              <a:rPr lang="de-DE" sz="2000" dirty="0" smtClean="0"/>
              <a:t>	</a:t>
            </a:r>
          </a:p>
          <a:p>
            <a:r>
              <a:rPr lang="de-DE" sz="2000" dirty="0"/>
              <a:t>	</a:t>
            </a:r>
            <a:r>
              <a:rPr lang="de-DE" sz="2400" dirty="0" smtClean="0"/>
              <a:t>Sowohl für als auch gegen den wiss. Realismus </a:t>
            </a:r>
            <a:br>
              <a:rPr lang="de-DE" sz="2400" dirty="0" smtClean="0"/>
            </a:br>
            <a:r>
              <a:rPr lang="de-DE" sz="2400" dirty="0" smtClean="0"/>
              <a:t>gibt es sehr gute Argumente.</a:t>
            </a:r>
          </a:p>
          <a:p>
            <a:endParaRPr lang="de-DE" dirty="0" smtClean="0"/>
          </a:p>
          <a:p>
            <a:endParaRPr lang="de-DE" dirty="0"/>
          </a:p>
          <a:p>
            <a:pPr algn="ctr"/>
            <a:r>
              <a:rPr lang="de-DE" sz="2400" dirty="0" smtClean="0"/>
              <a:t>→ Patt?</a:t>
            </a:r>
            <a:endParaRPr lang="de-DE" sz="2400"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18</a:t>
            </a:fld>
            <a:endParaRPr lang="de-DE"/>
          </a:p>
        </p:txBody>
      </p:sp>
    </p:spTree>
    <p:extLst>
      <p:ext uri="{BB962C8B-B14F-4D97-AF65-F5344CB8AC3E}">
        <p14:creationId xmlns:p14="http://schemas.microsoft.com/office/powerpoint/2010/main" val="4119560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Strukturenrealismus (</a:t>
            </a:r>
            <a:r>
              <a:rPr lang="en-GB" i="1" dirty="0"/>
              <a:t>S</a:t>
            </a:r>
            <a:r>
              <a:rPr lang="en-GB" i="1" dirty="0" smtClean="0"/>
              <a:t>tructural realism</a:t>
            </a:r>
            <a:r>
              <a:rPr lang="de-DE" dirty="0" smtClean="0"/>
              <a:t>)</a:t>
            </a:r>
            <a:endParaRPr lang="de-DE" dirty="0"/>
          </a:p>
        </p:txBody>
      </p:sp>
      <p:sp>
        <p:nvSpPr>
          <p:cNvPr id="3" name="Inhaltsplatzhalter 2"/>
          <p:cNvSpPr>
            <a:spLocks noGrp="1"/>
          </p:cNvSpPr>
          <p:nvPr>
            <p:ph idx="1"/>
          </p:nvPr>
        </p:nvSpPr>
        <p:spPr/>
        <p:txBody>
          <a:bodyPr/>
          <a:lstStyle/>
          <a:p>
            <a:r>
              <a:rPr lang="de-DE" dirty="0" smtClean="0"/>
              <a:t>Epistemischer Strukturenrealismus (ESR)</a:t>
            </a:r>
          </a:p>
          <a:p>
            <a:pPr lvl="1"/>
            <a:r>
              <a:rPr lang="de-DE" dirty="0" smtClean="0"/>
              <a:t>Wissenschaftliche Theorien nehmen auf Strukturen in der Welt Bezug; die den Strukturen zugrundeliegenden Objekte sind uns aber </a:t>
            </a:r>
            <a:r>
              <a:rPr lang="de-DE" i="1" dirty="0" smtClean="0"/>
              <a:t>epistemisch</a:t>
            </a:r>
            <a:r>
              <a:rPr lang="de-DE" dirty="0" smtClean="0"/>
              <a:t> unzugänglich.</a:t>
            </a:r>
            <a:endParaRPr lang="en-US" dirty="0" smtClean="0"/>
          </a:p>
          <a:p>
            <a:pPr lvl="1"/>
            <a:r>
              <a:rPr lang="de-DE" dirty="0" smtClean="0"/>
              <a:t>Berücksichtigt die stärksten Argumente sowohl der Antirealisten wie auch der Realisten.</a:t>
            </a:r>
          </a:p>
          <a:p>
            <a:pPr lvl="2"/>
            <a:r>
              <a:rPr lang="en-US" dirty="0" smtClean="0"/>
              <a:t>“Structural realism: The best of both worlds?” </a:t>
            </a:r>
            <a:r>
              <a:rPr lang="de-DE" dirty="0" smtClean="0"/>
              <a:t>(John </a:t>
            </a:r>
            <a:r>
              <a:rPr lang="de-DE" dirty="0" err="1" smtClean="0"/>
              <a:t>Worrall</a:t>
            </a:r>
            <a:r>
              <a:rPr lang="de-DE" dirty="0" smtClean="0"/>
              <a:t> 1989)</a:t>
            </a:r>
          </a:p>
          <a:p>
            <a:pPr lvl="2"/>
            <a:r>
              <a:rPr lang="de-DE" dirty="0" smtClean="0"/>
              <a:t>Konkret: Wird sowohl der pessimistischen Metainduktion (Kontra-Argument 1) als auch dem Wunderargument (Pro-Argument 1) gerecht.</a:t>
            </a:r>
          </a:p>
          <a:p>
            <a:pPr lvl="1"/>
            <a:r>
              <a:rPr lang="de-DE" dirty="0"/>
              <a:t>Mathematische Beziehungen zwischen Naturgrößen bleiben auch bei radikalem Theorienwandel oft approximativ erhalten (zeigt sich im klassischen Limes).</a:t>
            </a:r>
          </a:p>
          <a:p>
            <a:pPr lvl="2"/>
            <a:r>
              <a:rPr lang="de-DE" dirty="0"/>
              <a:t>Bsp.: Einsteinsche Feldgleichungen nähern sich für kleine Massen und Geschwindigkeiten dem </a:t>
            </a:r>
            <a:r>
              <a:rPr lang="de-DE" dirty="0" err="1"/>
              <a:t>Newtonschen</a:t>
            </a:r>
            <a:r>
              <a:rPr lang="de-DE" dirty="0"/>
              <a:t> Gravitationsgesetz an.</a:t>
            </a:r>
          </a:p>
          <a:p>
            <a:pPr marL="74250" lvl="1" indent="0">
              <a:buNone/>
            </a:pPr>
            <a:r>
              <a:rPr lang="de-DE" dirty="0"/>
              <a:t>→ Bzgl. Relationen zw. Naturgrößen lässt sich das Kontra-Argument der pessimistischen Metainduktion nicht mehr formulieren.</a:t>
            </a:r>
          </a:p>
          <a:p>
            <a:pPr lvl="1"/>
            <a:r>
              <a:rPr lang="de-DE" dirty="0" smtClean="0"/>
              <a:t>Strukturenrealismus steht gegenwärtig in Zentrum der Realismusdebatte.</a:t>
            </a:r>
          </a:p>
          <a:p>
            <a:pPr marL="74250" lvl="1" indent="0">
              <a:buNone/>
            </a:pPr>
            <a:endParaRPr lang="de-DE" dirty="0" smtClean="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19</a:t>
            </a:fld>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Überblick</a:t>
            </a:r>
            <a:endParaRPr lang="de-DE" dirty="0"/>
          </a:p>
        </p:txBody>
      </p:sp>
      <p:sp>
        <p:nvSpPr>
          <p:cNvPr id="3" name="Inhaltsplatzhalter 2"/>
          <p:cNvSpPr>
            <a:spLocks noGrp="1"/>
          </p:cNvSpPr>
          <p:nvPr>
            <p:ph idx="1"/>
          </p:nvPr>
        </p:nvSpPr>
        <p:spPr/>
        <p:txBody>
          <a:bodyPr/>
          <a:lstStyle/>
          <a:p>
            <a:pPr marL="417150" lvl="1" indent="-468000">
              <a:spcBef>
                <a:spcPts val="600"/>
              </a:spcBef>
              <a:spcAft>
                <a:spcPts val="600"/>
              </a:spcAft>
              <a:buAutoNum type="romanLcParenBoth"/>
            </a:pPr>
            <a:endParaRPr lang="de-DE" b="1" dirty="0" smtClean="0"/>
          </a:p>
          <a:p>
            <a:pPr marL="720000" lvl="1" indent="-540000">
              <a:spcBef>
                <a:spcPts val="600"/>
              </a:spcBef>
              <a:spcAft>
                <a:spcPts val="600"/>
              </a:spcAft>
              <a:buAutoNum type="romanLcParenBoth"/>
            </a:pPr>
            <a:r>
              <a:rPr lang="de-DE" sz="2200" b="1" dirty="0"/>
              <a:t>Vorbemerkungen</a:t>
            </a:r>
            <a:endParaRPr lang="de-DE" sz="2200" b="1" dirty="0" smtClean="0"/>
          </a:p>
          <a:p>
            <a:pPr marL="720000" lvl="1" indent="-540000">
              <a:spcBef>
                <a:spcPts val="600"/>
              </a:spcBef>
              <a:spcAft>
                <a:spcPts val="600"/>
              </a:spcAft>
              <a:buAutoNum type="romanLcParenBoth"/>
            </a:pPr>
            <a:r>
              <a:rPr lang="de-DE" sz="2200" b="1" dirty="0" smtClean="0"/>
              <a:t>(Wissenschaftlicher) Realismus versus Anti-Realismus</a:t>
            </a:r>
          </a:p>
          <a:p>
            <a:pPr marL="720000" lvl="1" indent="-540000">
              <a:spcBef>
                <a:spcPts val="600"/>
              </a:spcBef>
              <a:spcAft>
                <a:spcPts val="600"/>
              </a:spcAft>
              <a:buAutoNum type="romanLcParenBoth"/>
            </a:pPr>
            <a:r>
              <a:rPr lang="de-DE" sz="2200" b="1" dirty="0" smtClean="0"/>
              <a:t>Argumente Pro und Kontra wiss. Realismus</a:t>
            </a:r>
          </a:p>
          <a:p>
            <a:pPr marL="720000" lvl="1" indent="-540000">
              <a:spcBef>
                <a:spcPts val="600"/>
              </a:spcBef>
              <a:spcAft>
                <a:spcPts val="600"/>
              </a:spcAft>
              <a:buAutoNum type="romanLcParenBoth"/>
            </a:pPr>
            <a:r>
              <a:rPr lang="de-DE" sz="2200" b="1" dirty="0" smtClean="0"/>
              <a:t>Zur Ontologie der QFT</a:t>
            </a:r>
            <a:endParaRPr lang="de-DE" sz="2200" b="1"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a:t>
            </a:fld>
            <a:endParaRPr 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Jetzt: Wechsel der Frageperspektive</a:t>
            </a:r>
            <a:endParaRPr lang="de-DE" dirty="0"/>
          </a:p>
        </p:txBody>
      </p:sp>
      <p:sp>
        <p:nvSpPr>
          <p:cNvPr id="3" name="Inhaltsplatzhalter 2"/>
          <p:cNvSpPr>
            <a:spLocks noGrp="1"/>
          </p:cNvSpPr>
          <p:nvPr>
            <p:ph idx="1"/>
          </p:nvPr>
        </p:nvSpPr>
        <p:spPr/>
        <p:txBody>
          <a:bodyPr/>
          <a:lstStyle/>
          <a:p>
            <a:pPr>
              <a:lnSpc>
                <a:spcPts val="2400"/>
              </a:lnSpc>
            </a:pPr>
            <a:r>
              <a:rPr lang="de-DE" dirty="0" smtClean="0"/>
              <a:t>Thema bis jetzt:</a:t>
            </a:r>
          </a:p>
          <a:p>
            <a:pPr lvl="1">
              <a:lnSpc>
                <a:spcPts val="2400"/>
              </a:lnSpc>
            </a:pPr>
            <a:r>
              <a:rPr lang="de-DE" b="1" smtClean="0"/>
              <a:t>Erkenntnistheorie</a:t>
            </a:r>
            <a:r>
              <a:rPr lang="de-DE"/>
              <a:t>/</a:t>
            </a:r>
            <a:r>
              <a:rPr lang="de-DE" smtClean="0"/>
              <a:t>Wissenschaftstheorie</a:t>
            </a:r>
            <a:r>
              <a:rPr lang="de-DE" dirty="0" smtClean="0"/>
              <a:t>: </a:t>
            </a:r>
            <a:r>
              <a:rPr lang="de-DE" b="1" dirty="0" smtClean="0"/>
              <a:t>Realismus</a:t>
            </a:r>
            <a:r>
              <a:rPr lang="de-DE" dirty="0" smtClean="0"/>
              <a:t> u. </a:t>
            </a:r>
            <a:r>
              <a:rPr lang="de-DE" b="1" dirty="0"/>
              <a:t>Theorienwandel</a:t>
            </a:r>
            <a:r>
              <a:rPr lang="de-DE" dirty="0"/>
              <a:t> allg</a:t>
            </a:r>
            <a:r>
              <a:rPr lang="de-DE" dirty="0" smtClean="0"/>
              <a:t>.</a:t>
            </a:r>
          </a:p>
          <a:p>
            <a:pPr lvl="1">
              <a:lnSpc>
                <a:spcPts val="2400"/>
              </a:lnSpc>
            </a:pPr>
            <a:r>
              <a:rPr lang="de-DE" dirty="0" smtClean="0"/>
              <a:t>D.h.: Sind wir generell berechtigt anzunehmen, dass unsere gegenwärtig besten Theorien repräsentieren, wie die Welt beschaffen ist?</a:t>
            </a:r>
            <a:endParaRPr lang="de-DE" dirty="0"/>
          </a:p>
          <a:p>
            <a:pPr>
              <a:lnSpc>
                <a:spcPts val="2400"/>
              </a:lnSpc>
            </a:pPr>
            <a:r>
              <a:rPr lang="de-DE" dirty="0"/>
              <a:t>Thema </a:t>
            </a:r>
            <a:r>
              <a:rPr lang="de-DE" dirty="0" smtClean="0"/>
              <a:t>im Folgenden:</a:t>
            </a:r>
            <a:endParaRPr lang="de-DE" dirty="0"/>
          </a:p>
          <a:p>
            <a:pPr lvl="1">
              <a:lnSpc>
                <a:spcPts val="2400"/>
              </a:lnSpc>
            </a:pPr>
            <a:r>
              <a:rPr lang="de-DE" b="1" dirty="0" smtClean="0"/>
              <a:t>Ontologie</a:t>
            </a:r>
            <a:r>
              <a:rPr lang="de-DE" dirty="0" smtClean="0"/>
              <a:t>: Suche nach den allgemeinsten Typen oder ‚Kategorien‘ des Seienden (Dinge, Eigenschaften, Ereignisse, Sachverhalte, etc.) sowie deren Verhältnis zueinander [Fundamental oder reduzierbar?, Teil/Ganzes-Beziehung (z.B. bei Dingen und Eigenschaften), </a:t>
            </a:r>
            <a:r>
              <a:rPr lang="de-DE" dirty="0" err="1" smtClean="0"/>
              <a:t>Instantiierung</a:t>
            </a:r>
            <a:r>
              <a:rPr lang="de-DE" dirty="0" smtClean="0"/>
              <a:t>]</a:t>
            </a:r>
          </a:p>
          <a:p>
            <a:pPr lvl="1">
              <a:lnSpc>
                <a:spcPts val="2400"/>
              </a:lnSpc>
            </a:pPr>
            <a:r>
              <a:rPr lang="de-DE" dirty="0" smtClean="0"/>
              <a:t>Untergebiet der Ontologie bzw. Angewandte Ontologie: Ontologische Überlegungen bzgl. einzelner Naturwissenschaften (= </a:t>
            </a:r>
            <a:r>
              <a:rPr lang="de-DE" b="1" dirty="0" smtClean="0"/>
              <a:t>Naturphilosophie</a:t>
            </a:r>
            <a:r>
              <a:rPr lang="de-DE" dirty="0" smtClean="0"/>
              <a:t>).</a:t>
            </a:r>
          </a:p>
          <a:p>
            <a:pPr lvl="2">
              <a:lnSpc>
                <a:spcPts val="2400"/>
              </a:lnSpc>
            </a:pPr>
            <a:r>
              <a:rPr lang="de-DE" dirty="0" smtClean="0"/>
              <a:t>Frage dabei: Wie sähe die Welt aus, wenn die betrachtete Theorie wahr wäre?</a:t>
            </a:r>
          </a:p>
          <a:p>
            <a:pPr lvl="2">
              <a:lnSpc>
                <a:spcPts val="2400"/>
              </a:lnSpc>
            </a:pPr>
            <a:r>
              <a:rPr lang="de-DE" dirty="0" smtClean="0"/>
              <a:t>Anders ausgedrückt: Was sind die </a:t>
            </a:r>
            <a:r>
              <a:rPr lang="de-DE" b="1" dirty="0" smtClean="0"/>
              <a:t>ontologischen Verpflichtungen </a:t>
            </a:r>
            <a:br>
              <a:rPr lang="de-DE" b="1" dirty="0" smtClean="0"/>
            </a:br>
            <a:r>
              <a:rPr lang="de-DE" b="1" dirty="0" smtClean="0"/>
              <a:t>(</a:t>
            </a:r>
            <a:r>
              <a:rPr lang="en-GB" b="1" i="1" dirty="0" smtClean="0"/>
              <a:t>ontological commitments</a:t>
            </a:r>
            <a:r>
              <a:rPr lang="de-DE" b="1" dirty="0" smtClean="0"/>
              <a:t>)</a:t>
            </a:r>
            <a:r>
              <a:rPr lang="de-DE" dirty="0" smtClean="0"/>
              <a:t> der Theorie?</a:t>
            </a:r>
          </a:p>
          <a:p>
            <a:pPr lvl="1">
              <a:lnSpc>
                <a:spcPts val="2400"/>
              </a:lnSpc>
            </a:pPr>
            <a:r>
              <a:rPr lang="de-DE" dirty="0" smtClean="0"/>
              <a:t>Genaues Thema i. F.: Ontologie der modernen Physik, insbes. der QFT?</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20</a:t>
            </a:fld>
            <a:endParaRPr lang="de-DE"/>
          </a:p>
        </p:txBody>
      </p:sp>
    </p:spTree>
    <p:extLst>
      <p:ext uri="{BB962C8B-B14F-4D97-AF65-F5344CB8AC3E}">
        <p14:creationId xmlns:p14="http://schemas.microsoft.com/office/powerpoint/2010/main" val="1744339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Zur Ontologie der QFT</a:t>
            </a:r>
            <a:endParaRPr lang="de-DE" dirty="0"/>
          </a:p>
        </p:txBody>
      </p:sp>
      <p:sp>
        <p:nvSpPr>
          <p:cNvPr id="3" name="Inhaltsplatzhalter 2"/>
          <p:cNvSpPr>
            <a:spLocks noGrp="1"/>
          </p:cNvSpPr>
          <p:nvPr>
            <p:ph idx="1"/>
          </p:nvPr>
        </p:nvSpPr>
        <p:spPr/>
        <p:txBody>
          <a:bodyPr/>
          <a:lstStyle/>
          <a:p>
            <a:endParaRPr lang="de-DE" dirty="0" smtClean="0"/>
          </a:p>
          <a:p>
            <a:pPr>
              <a:lnSpc>
                <a:spcPct val="100000"/>
              </a:lnSpc>
              <a:spcBef>
                <a:spcPts val="600"/>
              </a:spcBef>
              <a:spcAft>
                <a:spcPts val="600"/>
              </a:spcAft>
            </a:pPr>
            <a:r>
              <a:rPr lang="de-DE" sz="2400" dirty="0" smtClean="0"/>
              <a:t>Einige Kandidaten</a:t>
            </a:r>
          </a:p>
          <a:p>
            <a:pPr lvl="1">
              <a:lnSpc>
                <a:spcPct val="100000"/>
              </a:lnSpc>
              <a:spcBef>
                <a:spcPts val="600"/>
              </a:spcBef>
              <a:spcAft>
                <a:spcPts val="600"/>
              </a:spcAft>
            </a:pPr>
            <a:r>
              <a:rPr lang="de-DE" sz="2400" dirty="0" smtClean="0"/>
              <a:t>Teilcheninterpretation (</a:t>
            </a:r>
            <a:r>
              <a:rPr lang="en-GB" sz="2400" i="1" dirty="0"/>
              <a:t>P</a:t>
            </a:r>
            <a:r>
              <a:rPr lang="en-GB" sz="2400" i="1" dirty="0" smtClean="0"/>
              <a:t>article interpretation</a:t>
            </a:r>
            <a:r>
              <a:rPr lang="de-DE" sz="2400" dirty="0" smtClean="0"/>
              <a:t>)</a:t>
            </a:r>
          </a:p>
          <a:p>
            <a:pPr lvl="1">
              <a:lnSpc>
                <a:spcPct val="100000"/>
              </a:lnSpc>
              <a:spcBef>
                <a:spcPts val="600"/>
              </a:spcBef>
              <a:spcAft>
                <a:spcPts val="600"/>
              </a:spcAft>
            </a:pPr>
            <a:r>
              <a:rPr lang="de-DE" sz="2400" dirty="0" smtClean="0"/>
              <a:t>Feldinterpretation (</a:t>
            </a:r>
            <a:r>
              <a:rPr lang="de-DE" sz="2400" i="1" dirty="0"/>
              <a:t>F</a:t>
            </a:r>
            <a:r>
              <a:rPr lang="de-DE" sz="2400" i="1" dirty="0" smtClean="0"/>
              <a:t>ield </a:t>
            </a:r>
            <a:r>
              <a:rPr lang="en-GB" sz="2400" i="1" dirty="0" smtClean="0"/>
              <a:t>interpretation</a:t>
            </a:r>
            <a:r>
              <a:rPr lang="en-GB" sz="2400" dirty="0" smtClean="0"/>
              <a:t>)</a:t>
            </a:r>
            <a:endParaRPr lang="de-DE" sz="2400" dirty="0" smtClean="0"/>
          </a:p>
          <a:p>
            <a:pPr lvl="1">
              <a:lnSpc>
                <a:spcPct val="100000"/>
              </a:lnSpc>
              <a:spcBef>
                <a:spcPts val="600"/>
              </a:spcBef>
              <a:spcAft>
                <a:spcPts val="600"/>
              </a:spcAft>
            </a:pPr>
            <a:r>
              <a:rPr lang="de-DE" sz="2400" dirty="0" smtClean="0"/>
              <a:t>Strukturenrealistische Interpretationen.</a:t>
            </a:r>
          </a:p>
          <a:p>
            <a:pPr lvl="1">
              <a:lnSpc>
                <a:spcPct val="100000"/>
              </a:lnSpc>
              <a:spcBef>
                <a:spcPts val="600"/>
              </a:spcBef>
              <a:spcAft>
                <a:spcPts val="600"/>
              </a:spcAft>
            </a:pPr>
            <a:r>
              <a:rPr lang="de-DE" sz="2400" dirty="0" smtClean="0"/>
              <a:t>Dispositionale </a:t>
            </a:r>
            <a:r>
              <a:rPr lang="de-DE" sz="2400" dirty="0"/>
              <a:t>Tropenontologie </a:t>
            </a:r>
            <a:r>
              <a:rPr lang="de-DE" sz="2400" dirty="0" smtClean="0"/>
              <a:t>(</a:t>
            </a:r>
            <a:r>
              <a:rPr lang="en-GB" sz="2400" i="1" dirty="0" smtClean="0"/>
              <a:t>Dispositional trope ontology</a:t>
            </a:r>
            <a:r>
              <a:rPr lang="de-DE" sz="2400" dirty="0" smtClean="0"/>
              <a:t>)</a:t>
            </a:r>
            <a:endParaRPr lang="de-DE" sz="2400"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21</a:t>
            </a:fld>
            <a:endParaRPr lang="de-D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Teilcheninterpretation</a:t>
            </a:r>
            <a:endParaRPr lang="de-DE" dirty="0"/>
          </a:p>
        </p:txBody>
      </p:sp>
      <p:sp>
        <p:nvSpPr>
          <p:cNvPr id="3" name="Inhaltsplatzhalter 2"/>
          <p:cNvSpPr>
            <a:spLocks noGrp="1"/>
          </p:cNvSpPr>
          <p:nvPr>
            <p:ph idx="1"/>
          </p:nvPr>
        </p:nvSpPr>
        <p:spPr/>
        <p:txBody>
          <a:bodyPr/>
          <a:lstStyle/>
          <a:p>
            <a:r>
              <a:rPr lang="de-DE" dirty="0" smtClean="0"/>
              <a:t>Pro:</a:t>
            </a:r>
          </a:p>
          <a:p>
            <a:pPr lvl="1"/>
            <a:r>
              <a:rPr lang="de-DE" dirty="0" smtClean="0"/>
              <a:t>Erlaubt Anschluss an </a:t>
            </a:r>
            <a:r>
              <a:rPr lang="en-GB" i="1" dirty="0" smtClean="0"/>
              <a:t>common sense </a:t>
            </a:r>
            <a:r>
              <a:rPr lang="de-DE" dirty="0" smtClean="0"/>
              <a:t>und an klassische Physik.</a:t>
            </a:r>
          </a:p>
          <a:p>
            <a:pPr lvl="1"/>
            <a:r>
              <a:rPr lang="de-DE" dirty="0" smtClean="0"/>
              <a:t>Wird Phänomenologie von Streuexperimenten gerecht.</a:t>
            </a:r>
          </a:p>
          <a:p>
            <a:r>
              <a:rPr lang="de-DE" dirty="0" smtClean="0"/>
              <a:t>Kontra:</a:t>
            </a:r>
          </a:p>
          <a:p>
            <a:pPr lvl="1"/>
            <a:r>
              <a:rPr lang="de-DE" dirty="0" smtClean="0"/>
              <a:t>Schon bzgl. QM:</a:t>
            </a:r>
          </a:p>
          <a:p>
            <a:pPr lvl="1">
              <a:lnSpc>
                <a:spcPts val="2300"/>
              </a:lnSpc>
            </a:pPr>
            <a:r>
              <a:rPr lang="de-DE" dirty="0" smtClean="0"/>
              <a:t>Quantenobjekte (z.B. Elektronen) sind keine </a:t>
            </a:r>
            <a:r>
              <a:rPr lang="de-DE" dirty="0"/>
              <a:t>Individuen </a:t>
            </a:r>
            <a:r>
              <a:rPr lang="de-DE" dirty="0" smtClean="0"/>
              <a:t>(wg. Permutations-invarianz von quantenphysikalischen Vielteilchensystemen).</a:t>
            </a:r>
            <a:endParaRPr lang="de-DE" dirty="0" smtClean="0"/>
          </a:p>
          <a:p>
            <a:pPr lvl="1"/>
            <a:r>
              <a:rPr lang="de-DE" dirty="0" smtClean="0"/>
              <a:t>QM + Forderung relativistischer Invarianz:</a:t>
            </a:r>
          </a:p>
          <a:p>
            <a:pPr lvl="2"/>
            <a:r>
              <a:rPr lang="de-DE" dirty="0" smtClean="0"/>
              <a:t>Nichtlokalisierbarkeitstheoreme (</a:t>
            </a:r>
            <a:r>
              <a:rPr lang="de-DE" dirty="0" err="1" smtClean="0"/>
              <a:t>Malament</a:t>
            </a:r>
            <a:r>
              <a:rPr lang="de-DE" dirty="0" smtClean="0"/>
              <a:t>, </a:t>
            </a:r>
            <a:r>
              <a:rPr lang="de-DE" dirty="0" err="1" smtClean="0"/>
              <a:t>Redhead</a:t>
            </a:r>
            <a:r>
              <a:rPr lang="de-DE" dirty="0" smtClean="0"/>
              <a:t>, etc.).</a:t>
            </a:r>
          </a:p>
          <a:p>
            <a:pPr lvl="1"/>
            <a:r>
              <a:rPr lang="de-DE" dirty="0" smtClean="0"/>
              <a:t>QFT</a:t>
            </a:r>
          </a:p>
          <a:p>
            <a:pPr lvl="2"/>
            <a:r>
              <a:rPr lang="de-DE" dirty="0" smtClean="0"/>
              <a:t>Erwartungswerte diverser Observablen sind im Vakuumzustand ungleich 0.</a:t>
            </a:r>
          </a:p>
          <a:p>
            <a:pPr lvl="2"/>
            <a:r>
              <a:rPr lang="de-DE" dirty="0"/>
              <a:t>Es gibt Superpositionszustände mit unterschiedlicher </a:t>
            </a:r>
            <a:r>
              <a:rPr lang="de-DE" dirty="0" smtClean="0"/>
              <a:t>Teilchenzahl.</a:t>
            </a:r>
            <a:endParaRPr lang="de-DE" dirty="0"/>
          </a:p>
          <a:p>
            <a:pPr lvl="2"/>
            <a:r>
              <a:rPr lang="de-DE" dirty="0" smtClean="0"/>
              <a:t>Unruh-Effekt: beschleunigter Beobachter nimmt Vakuum als thermisches Bad von Teilchen wahr. →Teilchenzahl ist beobachterabhängig.</a:t>
            </a:r>
          </a:p>
          <a:p>
            <a:pPr lvl="1"/>
            <a:endParaRPr lang="de-DE" dirty="0" smtClean="0"/>
          </a:p>
          <a:p>
            <a:pPr lvl="2"/>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22</a:t>
            </a:fld>
            <a:endParaRPr lang="de-DE"/>
          </a:p>
        </p:txBody>
      </p:sp>
    </p:spTree>
    <p:extLst>
      <p:ext uri="{BB962C8B-B14F-4D97-AF65-F5344CB8AC3E}">
        <p14:creationId xmlns:p14="http://schemas.microsoft.com/office/powerpoint/2010/main" val="1730005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Feldinterpretation</a:t>
            </a:r>
            <a:endParaRPr lang="de-DE" dirty="0"/>
          </a:p>
        </p:txBody>
      </p:sp>
      <p:sp>
        <p:nvSpPr>
          <p:cNvPr id="3" name="Inhaltsplatzhalter 2"/>
          <p:cNvSpPr>
            <a:spLocks noGrp="1"/>
          </p:cNvSpPr>
          <p:nvPr>
            <p:ph idx="1"/>
          </p:nvPr>
        </p:nvSpPr>
        <p:spPr/>
        <p:txBody>
          <a:bodyPr/>
          <a:lstStyle/>
          <a:p>
            <a:r>
              <a:rPr lang="de-DE" dirty="0" smtClean="0"/>
              <a:t>Pro:</a:t>
            </a:r>
          </a:p>
          <a:p>
            <a:pPr lvl="1"/>
            <a:r>
              <a:rPr lang="de-DE" dirty="0" smtClean="0"/>
              <a:t>Macht zentrale Bedeutung von Quantenfeldern in der QFT verständlich.</a:t>
            </a:r>
          </a:p>
          <a:p>
            <a:pPr lvl="1"/>
            <a:r>
              <a:rPr lang="de-DE" dirty="0" smtClean="0"/>
              <a:t>Kann den Argumenten gegen die Teilcheninterpretation trotzen.</a:t>
            </a:r>
          </a:p>
          <a:p>
            <a:r>
              <a:rPr lang="de-DE" dirty="0" smtClean="0"/>
              <a:t>Kontra:</a:t>
            </a:r>
          </a:p>
          <a:p>
            <a:pPr lvl="1"/>
            <a:r>
              <a:rPr lang="de-DE" dirty="0" smtClean="0"/>
              <a:t>Die Operatorwertigkeit der Felder erlaubt keine Feldinterpretation im Sinne einer Zuordnung von Eigenschaften zu Raumzeitpunkten bzw. besser: -regionen, denn:</a:t>
            </a:r>
          </a:p>
          <a:p>
            <a:pPr lvl="2"/>
            <a:r>
              <a:rPr lang="de-DE" dirty="0" smtClean="0"/>
              <a:t>Das, was </a:t>
            </a:r>
            <a:r>
              <a:rPr lang="de-DE" dirty="0"/>
              <a:t>den Raumzeitpunkten bzw. </a:t>
            </a:r>
            <a:r>
              <a:rPr lang="de-DE" dirty="0" smtClean="0"/>
              <a:t>-regionen sind „</a:t>
            </a:r>
            <a:r>
              <a:rPr lang="de-DE" i="1" dirty="0" err="1" smtClean="0"/>
              <a:t>determinables</a:t>
            </a:r>
            <a:r>
              <a:rPr lang="de-DE" i="1" dirty="0" smtClean="0"/>
              <a:t>“ </a:t>
            </a:r>
            <a:r>
              <a:rPr lang="de-DE" dirty="0" smtClean="0"/>
              <a:t>(P. Teller) und keine definiten Eigenschaften.</a:t>
            </a:r>
          </a:p>
          <a:p>
            <a:pPr lvl="2"/>
            <a:r>
              <a:rPr lang="de-DE" dirty="0" smtClean="0"/>
              <a:t>Zusammen mit den Quantenzustand lassen sich zwar definite Erwartungswerte ausrechnen </a:t>
            </a:r>
            <a:r>
              <a:rPr lang="de-DE" dirty="0"/>
              <a:t>und </a:t>
            </a:r>
            <a:r>
              <a:rPr lang="de-DE" dirty="0" smtClean="0"/>
              <a:t>den Raumzeitregionen zuordnen. → </a:t>
            </a:r>
            <a:r>
              <a:rPr lang="de-DE" i="1" dirty="0" err="1" smtClean="0"/>
              <a:t>Vacuum</a:t>
            </a:r>
            <a:r>
              <a:rPr lang="de-DE" i="1" dirty="0" smtClean="0"/>
              <a:t> </a:t>
            </a:r>
            <a:r>
              <a:rPr lang="de-DE" i="1" dirty="0" err="1" smtClean="0"/>
              <a:t>expectation</a:t>
            </a:r>
            <a:r>
              <a:rPr lang="de-DE" i="1" dirty="0" smtClean="0"/>
              <a:t> </a:t>
            </a:r>
            <a:r>
              <a:rPr lang="de-DE" i="1" dirty="0" err="1" smtClean="0"/>
              <a:t>value</a:t>
            </a:r>
            <a:r>
              <a:rPr lang="de-DE" dirty="0" smtClean="0"/>
              <a:t> (</a:t>
            </a:r>
            <a:r>
              <a:rPr lang="de-DE" dirty="0"/>
              <a:t>VEV</a:t>
            </a:r>
            <a:r>
              <a:rPr lang="de-DE" dirty="0" smtClean="0"/>
              <a:t>)-Interpretation von A. Wayne in </a:t>
            </a:r>
            <a:r>
              <a:rPr lang="de-DE" dirty="0"/>
              <a:t>A</a:t>
            </a:r>
            <a:r>
              <a:rPr lang="de-DE" dirty="0" smtClean="0"/>
              <a:t>nschluss an A. Whiteman.</a:t>
            </a:r>
          </a:p>
          <a:p>
            <a:pPr lvl="2"/>
            <a:r>
              <a:rPr lang="de-DE" dirty="0" smtClean="0"/>
              <a:t>Aber: Ist es </a:t>
            </a:r>
            <a:r>
              <a:rPr lang="de-DE" dirty="0"/>
              <a:t>wirklich sinnvoll Erwartungswerte </a:t>
            </a:r>
            <a:r>
              <a:rPr lang="de-DE" dirty="0" smtClean="0"/>
              <a:t>als physikalische Eigenschaften </a:t>
            </a:r>
            <a:r>
              <a:rPr lang="de-DE" dirty="0" smtClean="0"/>
              <a:t>aufzufassen?</a:t>
            </a:r>
            <a:endParaRPr lang="de-DE" dirty="0" smtClean="0"/>
          </a:p>
          <a:p>
            <a:pPr lvl="1"/>
            <a:r>
              <a:rPr lang="de-DE" dirty="0" smtClean="0"/>
              <a:t>Der für die QFT ebenso wichtige Quantenzustand ist nicht raumzeitlich eingebettet und verdirbt daher das Bild lokal bestimmter Feldgrößen.</a:t>
            </a:r>
          </a:p>
          <a:p>
            <a:pPr lvl="1"/>
            <a:endParaRPr lang="de-DE" dirty="0" smtClean="0"/>
          </a:p>
          <a:p>
            <a:pPr lvl="2"/>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23</a:t>
            </a:fld>
            <a:endParaRPr lang="de-DE"/>
          </a:p>
        </p:txBody>
      </p:sp>
    </p:spTree>
    <p:extLst>
      <p:ext uri="{BB962C8B-B14F-4D97-AF65-F5344CB8AC3E}">
        <p14:creationId xmlns:p14="http://schemas.microsoft.com/office/powerpoint/2010/main" val="4036019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Ontischer </a:t>
            </a:r>
            <a:r>
              <a:rPr lang="de-DE" dirty="0" smtClean="0"/>
              <a:t>Strukturenrealismus</a:t>
            </a:r>
            <a:endParaRPr lang="de-DE" dirty="0"/>
          </a:p>
        </p:txBody>
      </p:sp>
      <p:sp>
        <p:nvSpPr>
          <p:cNvPr id="3" name="Inhaltsplatzhalter 2"/>
          <p:cNvSpPr>
            <a:spLocks noGrp="1"/>
          </p:cNvSpPr>
          <p:nvPr>
            <p:ph idx="1"/>
          </p:nvPr>
        </p:nvSpPr>
        <p:spPr/>
        <p:txBody>
          <a:bodyPr/>
          <a:lstStyle/>
          <a:p>
            <a:r>
              <a:rPr lang="de-DE" dirty="0" smtClean="0"/>
              <a:t>Grundidee des ontischen Strukturenrealismus (OSR)</a:t>
            </a:r>
          </a:p>
          <a:p>
            <a:pPr lvl="1"/>
            <a:r>
              <a:rPr lang="de-DE" dirty="0" smtClean="0"/>
              <a:t>Anders </a:t>
            </a:r>
            <a:r>
              <a:rPr lang="de-DE" dirty="0"/>
              <a:t>als </a:t>
            </a:r>
            <a:r>
              <a:rPr lang="de-DE" dirty="0" smtClean="0"/>
              <a:t>bei </a:t>
            </a:r>
            <a:r>
              <a:rPr lang="de-DE" i="1" dirty="0" smtClean="0"/>
              <a:t>epistemischem</a:t>
            </a:r>
            <a:r>
              <a:rPr lang="de-DE" dirty="0" smtClean="0"/>
              <a:t> SR Thema nicht Realismus u. Theorienwandel allg., sondern </a:t>
            </a:r>
            <a:r>
              <a:rPr lang="de-DE" i="1" dirty="0" smtClean="0"/>
              <a:t>ontologische</a:t>
            </a:r>
            <a:r>
              <a:rPr lang="de-DE" dirty="0" smtClean="0"/>
              <a:t> Debatten in der Philosophie der Physik.</a:t>
            </a:r>
          </a:p>
          <a:p>
            <a:pPr lvl="1"/>
            <a:r>
              <a:rPr lang="de-DE" dirty="0"/>
              <a:t>I</a:t>
            </a:r>
            <a:r>
              <a:rPr lang="de-DE" dirty="0" smtClean="0"/>
              <a:t>m </a:t>
            </a:r>
            <a:r>
              <a:rPr lang="de-DE" dirty="0"/>
              <a:t>Unterschied zu ESR behauptet </a:t>
            </a:r>
            <a:r>
              <a:rPr lang="de-DE" dirty="0" smtClean="0"/>
              <a:t>OSR nicht nur, dass wir nur strukturelle Zusammenhänge </a:t>
            </a:r>
            <a:r>
              <a:rPr lang="de-DE" i="1" dirty="0" smtClean="0"/>
              <a:t>erkennen</a:t>
            </a:r>
            <a:r>
              <a:rPr lang="de-DE" dirty="0" smtClean="0"/>
              <a:t> können, sondern (in der ursprünglichen </a:t>
            </a:r>
            <a:r>
              <a:rPr lang="de-DE" dirty="0"/>
              <a:t>starken </a:t>
            </a:r>
            <a:r>
              <a:rPr lang="de-DE" dirty="0" err="1"/>
              <a:t>e</a:t>
            </a:r>
            <a:r>
              <a:rPr lang="de-DE" dirty="0" err="1" smtClean="0"/>
              <a:t>liminativen</a:t>
            </a:r>
            <a:r>
              <a:rPr lang="de-DE" dirty="0" smtClean="0"/>
              <a:t> </a:t>
            </a:r>
            <a:r>
              <a:rPr lang="de-DE" dirty="0"/>
              <a:t>OSR-Variante</a:t>
            </a:r>
            <a:r>
              <a:rPr lang="de-DE" dirty="0" smtClean="0"/>
              <a:t>) </a:t>
            </a:r>
            <a:r>
              <a:rPr lang="de-DE" dirty="0"/>
              <a:t>dass </a:t>
            </a:r>
            <a:r>
              <a:rPr lang="de-DE" dirty="0" smtClean="0"/>
              <a:t>auch nur Strukturen </a:t>
            </a:r>
            <a:r>
              <a:rPr lang="de-DE" i="1" dirty="0" smtClean="0"/>
              <a:t>existieren</a:t>
            </a:r>
            <a:r>
              <a:rPr lang="de-DE" dirty="0" smtClean="0"/>
              <a:t>.</a:t>
            </a:r>
          </a:p>
          <a:p>
            <a:endParaRPr lang="de-DE" dirty="0" smtClean="0"/>
          </a:p>
          <a:p>
            <a:r>
              <a:rPr lang="de-DE" dirty="0" smtClean="0"/>
              <a:t>Varianten des OSR:</a:t>
            </a:r>
            <a:endParaRPr lang="de-DE" dirty="0"/>
          </a:p>
          <a:p>
            <a:pPr lvl="1"/>
            <a:r>
              <a:rPr lang="de-DE" dirty="0" smtClean="0"/>
              <a:t>Eliminativer OSR (French </a:t>
            </a:r>
            <a:r>
              <a:rPr lang="de-DE" dirty="0"/>
              <a:t>1989</a:t>
            </a:r>
            <a:r>
              <a:rPr lang="de-DE" dirty="0" smtClean="0"/>
              <a:t>, </a:t>
            </a:r>
            <a:r>
              <a:rPr lang="de-DE" dirty="0" err="1" smtClean="0"/>
              <a:t>Ladyman</a:t>
            </a:r>
            <a:r>
              <a:rPr lang="de-DE" dirty="0" smtClean="0"/>
              <a:t> 1998): es gibt nur Strukturen, </a:t>
            </a:r>
            <a:br>
              <a:rPr lang="de-DE" dirty="0" smtClean="0"/>
            </a:br>
            <a:r>
              <a:rPr lang="de-DE" dirty="0" smtClean="0"/>
              <a:t>nicht </a:t>
            </a:r>
            <a:r>
              <a:rPr lang="de-DE" dirty="0"/>
              <a:t>aber eigenständige Dinge mit intrinsischen Eigenschaften</a:t>
            </a:r>
            <a:r>
              <a:rPr lang="de-DE" dirty="0" smtClean="0"/>
              <a:t>. </a:t>
            </a:r>
            <a:br>
              <a:rPr lang="de-DE" dirty="0" smtClean="0"/>
            </a:br>
            <a:r>
              <a:rPr lang="de-DE" dirty="0" smtClean="0"/>
              <a:t>(extrinsische Eigenschaften sind relationale Eig. wie Vater sein.) </a:t>
            </a:r>
            <a:br>
              <a:rPr lang="de-DE" dirty="0" smtClean="0"/>
            </a:br>
            <a:r>
              <a:rPr lang="de-DE" dirty="0" smtClean="0"/>
              <a:t>→ </a:t>
            </a:r>
            <a:r>
              <a:rPr lang="en-GB" dirty="0" smtClean="0"/>
              <a:t>”All </a:t>
            </a:r>
            <a:r>
              <a:rPr lang="en-GB" dirty="0"/>
              <a:t>there is are </a:t>
            </a:r>
            <a:r>
              <a:rPr lang="en-GB" dirty="0" smtClean="0"/>
              <a:t>structures.”</a:t>
            </a:r>
            <a:endParaRPr lang="en-GB" dirty="0"/>
          </a:p>
          <a:p>
            <a:pPr lvl="1"/>
            <a:r>
              <a:rPr lang="de-DE" dirty="0" smtClean="0"/>
              <a:t>Nicht-</a:t>
            </a:r>
            <a:r>
              <a:rPr lang="de-DE" dirty="0" err="1" smtClean="0"/>
              <a:t>eliminativer</a:t>
            </a:r>
            <a:r>
              <a:rPr lang="de-DE" dirty="0" smtClean="0"/>
              <a:t> </a:t>
            </a:r>
            <a:r>
              <a:rPr lang="de-DE" dirty="0"/>
              <a:t>oder moderater </a:t>
            </a:r>
            <a:r>
              <a:rPr lang="de-DE" dirty="0" smtClean="0"/>
              <a:t>OSR (</a:t>
            </a:r>
            <a:r>
              <a:rPr lang="de-DE" dirty="0" err="1" smtClean="0"/>
              <a:t>Lyre</a:t>
            </a:r>
            <a:r>
              <a:rPr lang="de-DE" dirty="0" smtClean="0"/>
              <a:t> 2006, </a:t>
            </a:r>
            <a:r>
              <a:rPr lang="de-DE" dirty="0" err="1" smtClean="0"/>
              <a:t>Esfeld</a:t>
            </a:r>
            <a:r>
              <a:rPr lang="de-DE" dirty="0" smtClean="0"/>
              <a:t> 2008): es gibt nur </a:t>
            </a:r>
            <a:r>
              <a:rPr lang="de-DE" dirty="0"/>
              <a:t>durch Relationen charakterisierte Objekte gibt, aber keine Objekte als Träger von </a:t>
            </a:r>
            <a:r>
              <a:rPr lang="de-DE" dirty="0" smtClean="0"/>
              <a:t>Strukturen.</a:t>
            </a:r>
          </a:p>
          <a:p>
            <a:pPr lvl="1"/>
            <a:endParaRPr lang="de-DE" dirty="0" smtClean="0"/>
          </a:p>
          <a:p>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24</a:t>
            </a:fld>
            <a:endParaRPr lang="de-D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Strukturenrealismus</a:t>
            </a:r>
          </a:p>
        </p:txBody>
      </p:sp>
      <p:sp>
        <p:nvSpPr>
          <p:cNvPr id="3" name="Inhaltsplatzhalter 2"/>
          <p:cNvSpPr>
            <a:spLocks noGrp="1"/>
          </p:cNvSpPr>
          <p:nvPr>
            <p:ph idx="1"/>
          </p:nvPr>
        </p:nvSpPr>
        <p:spPr/>
        <p:txBody>
          <a:bodyPr/>
          <a:lstStyle/>
          <a:p>
            <a:r>
              <a:rPr lang="de-DE" dirty="0" smtClean="0"/>
              <a:t>Argumente für den ORS bzgl. der QFT</a:t>
            </a:r>
          </a:p>
          <a:p>
            <a:pPr lvl="1"/>
            <a:r>
              <a:rPr lang="de-DE" dirty="0" smtClean="0"/>
              <a:t>Die fehlende Individualität von Quantenobjekten in Vielteilchensystemen bedeutet, dass diese </a:t>
            </a:r>
            <a:r>
              <a:rPr lang="de-DE" dirty="0"/>
              <a:t>rein relational </a:t>
            </a:r>
            <a:r>
              <a:rPr lang="de-DE" dirty="0" smtClean="0"/>
              <a:t>charakterisiert sind. Aus keiner Perspektive spielt ein individuelles Quantenobjekt eine Rolle.</a:t>
            </a:r>
          </a:p>
          <a:p>
            <a:r>
              <a:rPr lang="de-DE" dirty="0" smtClean="0"/>
              <a:t>Argumente gegen den </a:t>
            </a:r>
            <a:r>
              <a:rPr lang="de-DE" dirty="0"/>
              <a:t>ORS </a:t>
            </a:r>
            <a:r>
              <a:rPr lang="de-DE" dirty="0" smtClean="0"/>
              <a:t>bzgl. der QFT</a:t>
            </a:r>
          </a:p>
          <a:p>
            <a:pPr lvl="1"/>
            <a:r>
              <a:rPr lang="de-DE" dirty="0" smtClean="0"/>
              <a:t>Relationen ohne </a:t>
            </a:r>
            <a:r>
              <a:rPr lang="de-DE" dirty="0" err="1" smtClean="0"/>
              <a:t>Relata</a:t>
            </a:r>
            <a:r>
              <a:rPr lang="de-DE" dirty="0" smtClean="0"/>
              <a:t> scheinen begrifflich inkonsistent zu sein.</a:t>
            </a:r>
          </a:p>
          <a:p>
            <a:pPr lvl="2"/>
            <a:r>
              <a:rPr lang="de-DE" dirty="0" smtClean="0"/>
              <a:t>Möglicher Ausweg: </a:t>
            </a:r>
            <a:r>
              <a:rPr lang="de-DE" dirty="0"/>
              <a:t>nicht-</a:t>
            </a:r>
            <a:r>
              <a:rPr lang="de-DE" dirty="0" err="1"/>
              <a:t>eliminativer</a:t>
            </a:r>
            <a:r>
              <a:rPr lang="de-DE" dirty="0"/>
              <a:t> </a:t>
            </a:r>
            <a:r>
              <a:rPr lang="de-DE" dirty="0" smtClean="0"/>
              <a:t>OSR.</a:t>
            </a:r>
          </a:p>
          <a:p>
            <a:pPr lvl="2"/>
            <a:r>
              <a:rPr lang="de-DE" dirty="0" smtClean="0"/>
              <a:t>Aber: Was ist dann mit OSR gewonnen, wenn ?</a:t>
            </a:r>
          </a:p>
          <a:p>
            <a:pPr lvl="1"/>
            <a:r>
              <a:rPr lang="de-DE" dirty="0" smtClean="0"/>
              <a:t>Wie lässt sich der strukturelle Gehalt einer Theorie bestimmen?</a:t>
            </a:r>
          </a:p>
          <a:p>
            <a:pPr lvl="1"/>
            <a:r>
              <a:rPr lang="de-DE" dirty="0" smtClean="0"/>
              <a:t>Was sind die relationalen Eigenschaften im Falle eines Universums mit nur einem Elektron („</a:t>
            </a:r>
            <a:r>
              <a:rPr lang="en-GB" dirty="0" smtClean="0"/>
              <a:t>the lonely electron”</a:t>
            </a:r>
            <a:r>
              <a:rPr lang="de-DE" dirty="0" smtClean="0"/>
              <a:t>)?</a:t>
            </a:r>
          </a:p>
          <a:p>
            <a:pPr lvl="1"/>
            <a:r>
              <a:rPr lang="de-DE" dirty="0" smtClean="0"/>
              <a:t>Verschränkungen können schwerlich relational verstanden werden, denn in einem verschränkten Zustand liegen keine Wechselwirkungen verschiedener Objekte vor, da der Zustand des Gesamtsystems etwas holistisches ist, dass sich nicht in ein Produkt aus Einzelzuständen auftrennen lässt.</a:t>
            </a:r>
          </a:p>
          <a:p>
            <a:pPr lvl="1"/>
            <a:endParaRPr lang="de-DE" dirty="0" smtClean="0"/>
          </a:p>
          <a:p>
            <a:pPr lvl="1"/>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25</a:t>
            </a:fld>
            <a:endParaRPr lang="de-DE"/>
          </a:p>
        </p:txBody>
      </p:sp>
    </p:spTree>
    <p:extLst>
      <p:ext uri="{BB962C8B-B14F-4D97-AF65-F5344CB8AC3E}">
        <p14:creationId xmlns:p14="http://schemas.microsoft.com/office/powerpoint/2010/main" val="2764544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Dispositionale Tropenontologie</a:t>
            </a:r>
          </a:p>
        </p:txBody>
      </p:sp>
      <p:sp>
        <p:nvSpPr>
          <p:cNvPr id="3" name="Inhaltsplatzhalter 2"/>
          <p:cNvSpPr>
            <a:spLocks noGrp="1"/>
          </p:cNvSpPr>
          <p:nvPr>
            <p:ph idx="1"/>
          </p:nvPr>
        </p:nvSpPr>
        <p:spPr/>
        <p:txBody>
          <a:bodyPr/>
          <a:lstStyle/>
          <a:p>
            <a:pPr>
              <a:lnSpc>
                <a:spcPts val="2300"/>
              </a:lnSpc>
            </a:pPr>
            <a:r>
              <a:rPr lang="de-DE" dirty="0" smtClean="0"/>
              <a:t>Grundidee:</a:t>
            </a:r>
          </a:p>
          <a:p>
            <a:pPr lvl="1">
              <a:lnSpc>
                <a:spcPts val="2300"/>
              </a:lnSpc>
            </a:pPr>
            <a:r>
              <a:rPr lang="de-DE" dirty="0" smtClean="0"/>
              <a:t>Dinge sind nichts als Bündel </a:t>
            </a:r>
            <a:r>
              <a:rPr lang="de-DE" dirty="0" err="1" smtClean="0"/>
              <a:t>kopräsenter</a:t>
            </a:r>
            <a:r>
              <a:rPr lang="de-DE" dirty="0" smtClean="0"/>
              <a:t> Tropen, d.h. Eigenschaften, die als </a:t>
            </a:r>
            <a:r>
              <a:rPr lang="en-GB" i="1" dirty="0" smtClean="0"/>
              <a:t>particulars</a:t>
            </a:r>
            <a:r>
              <a:rPr lang="de-DE" dirty="0" smtClean="0"/>
              <a:t> (dt. = Einzeldunge) aufgefasst werden und nicht wie klassisch als vielfach auftretende oder „</a:t>
            </a:r>
            <a:r>
              <a:rPr lang="de-DE" dirty="0" err="1" smtClean="0"/>
              <a:t>instantiierbare</a:t>
            </a:r>
            <a:r>
              <a:rPr lang="de-DE" dirty="0" smtClean="0"/>
              <a:t>“ Universalien.</a:t>
            </a:r>
          </a:p>
          <a:p>
            <a:pPr lvl="1">
              <a:lnSpc>
                <a:spcPts val="2300"/>
              </a:lnSpc>
            </a:pPr>
            <a:endParaRPr lang="de-DE" dirty="0" smtClean="0"/>
          </a:p>
          <a:p>
            <a:pPr lvl="1">
              <a:lnSpc>
                <a:spcPts val="2300"/>
              </a:lnSpc>
            </a:pPr>
            <a:r>
              <a:rPr lang="de-DE" dirty="0" smtClean="0"/>
              <a:t>Quantenobjekt (z.B. ein Elektron) = </a:t>
            </a:r>
            <a:br>
              <a:rPr lang="de-DE" dirty="0" smtClean="0"/>
            </a:br>
            <a:r>
              <a:rPr lang="de-DE" dirty="0" smtClean="0"/>
              <a:t>Kern permanenter oder essentieller Eigenschaften: Masse, Ladung, Spin.</a:t>
            </a:r>
            <a:br>
              <a:rPr lang="de-DE" dirty="0" smtClean="0"/>
            </a:br>
            <a:r>
              <a:rPr lang="de-DE" dirty="0" smtClean="0"/>
              <a:t>+ Peripherie nicht-essentieller Eigenschaften, die </a:t>
            </a:r>
            <a:r>
              <a:rPr lang="de-DE" dirty="0"/>
              <a:t>alle </a:t>
            </a:r>
            <a:r>
              <a:rPr lang="de-DE" dirty="0" smtClean="0"/>
              <a:t>dispositional (und nicht kategorial) sind: veränderliche raum-zeitliche Eigenschaften.  </a:t>
            </a:r>
          </a:p>
          <a:p>
            <a:pPr lvl="1">
              <a:lnSpc>
                <a:spcPts val="2300"/>
              </a:lnSpc>
            </a:pPr>
            <a:r>
              <a:rPr lang="de-DE" dirty="0" smtClean="0"/>
              <a:t>Löst Interpretationsprobleme bei quantenphysikalischen Vielteilchensystemen.</a:t>
            </a:r>
          </a:p>
          <a:p>
            <a:pPr lvl="2">
              <a:lnSpc>
                <a:spcPts val="2300"/>
              </a:lnSpc>
            </a:pPr>
            <a:r>
              <a:rPr lang="de-DE" dirty="0" smtClean="0"/>
              <a:t>Permutationsinvarianz führt bei Annahme individueller Teilchen zu Konflikt mit sog. Leibniz-Prinzip (LP) der Identität von Ununterscheidbarem.</a:t>
            </a:r>
          </a:p>
          <a:p>
            <a:pPr lvl="3">
              <a:lnSpc>
                <a:spcPts val="2300"/>
              </a:lnSpc>
            </a:pPr>
            <a:r>
              <a:rPr lang="de-DE" dirty="0" smtClean="0"/>
              <a:t>Bsp.: Die beiden Elektronen in einem verschränkten 2-Elektronensystem lassen sich durch nichts unterscheiden → nach LP gäbe es nur ein Elektron.</a:t>
            </a:r>
          </a:p>
          <a:p>
            <a:pPr lvl="2">
              <a:lnSpc>
                <a:spcPts val="2300"/>
              </a:lnSpc>
            </a:pPr>
            <a:r>
              <a:rPr lang="de-DE" dirty="0" smtClean="0"/>
              <a:t>Sind die Eigenschaften der Elektronen </a:t>
            </a:r>
            <a:r>
              <a:rPr lang="en-GB" i="1" dirty="0" smtClean="0"/>
              <a:t>particulars</a:t>
            </a:r>
            <a:r>
              <a:rPr lang="de-DE" dirty="0" smtClean="0"/>
              <a:t>, so haben die beiden Elektronen nicht mehr dieselben Eigenschaften.</a:t>
            </a:r>
          </a:p>
          <a:p>
            <a:pPr lvl="1"/>
            <a:endParaRPr lang="de-DE" dirty="0" smtClean="0"/>
          </a:p>
          <a:p>
            <a:pPr lvl="1"/>
            <a:endParaRPr lang="de-DE" dirty="0" smtClean="0"/>
          </a:p>
          <a:p>
            <a:endParaRPr lang="de-DE" dirty="0" smtClean="0"/>
          </a:p>
          <a:p>
            <a:pPr lvl="1"/>
            <a:endParaRPr lang="de-DE" dirty="0" smtClean="0"/>
          </a:p>
          <a:p>
            <a:pPr lvl="2"/>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26</a:t>
            </a:fld>
            <a:endParaRPr lang="de-DE"/>
          </a:p>
        </p:txBody>
      </p:sp>
    </p:spTree>
    <p:extLst>
      <p:ext uri="{BB962C8B-B14F-4D97-AF65-F5344CB8AC3E}">
        <p14:creationId xmlns:p14="http://schemas.microsoft.com/office/powerpoint/2010/main" val="3890551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Dispositionale </a:t>
            </a:r>
            <a:r>
              <a:rPr lang="de-DE" dirty="0" smtClean="0"/>
              <a:t>Tropenontologie (DTO)</a:t>
            </a:r>
            <a:endParaRPr lang="de-DE" dirty="0"/>
          </a:p>
        </p:txBody>
      </p:sp>
      <p:sp>
        <p:nvSpPr>
          <p:cNvPr id="3" name="Inhaltsplatzhalter 2"/>
          <p:cNvSpPr>
            <a:spLocks noGrp="1"/>
          </p:cNvSpPr>
          <p:nvPr>
            <p:ph idx="1"/>
          </p:nvPr>
        </p:nvSpPr>
        <p:spPr/>
        <p:txBody>
          <a:bodyPr/>
          <a:lstStyle/>
          <a:p>
            <a:r>
              <a:rPr lang="de-DE" dirty="0" smtClean="0"/>
              <a:t>Pro:</a:t>
            </a:r>
          </a:p>
          <a:p>
            <a:pPr lvl="1"/>
            <a:r>
              <a:rPr lang="de-DE" dirty="0" smtClean="0"/>
              <a:t>Auf </a:t>
            </a:r>
            <a:r>
              <a:rPr lang="de-DE" dirty="0"/>
              <a:t>der </a:t>
            </a:r>
            <a:r>
              <a:rPr lang="de-DE" dirty="0" smtClean="0"/>
              <a:t>fundamentalsten Ebene gibt es keine Dinge/„Substanzen“ mehr, die im Rahmen der Quantenphysik viele Probleme bereiten (z.B.: fehlende Individualität</a:t>
            </a:r>
            <a:r>
              <a:rPr lang="de-DE" dirty="0"/>
              <a:t>, Verschränkte Quantenobjekte </a:t>
            </a:r>
            <a:r>
              <a:rPr lang="de-DE" dirty="0" smtClean="0"/>
              <a:t>haben keinen eigenen (reinen) Zustand mehr).</a:t>
            </a:r>
          </a:p>
          <a:p>
            <a:pPr lvl="1"/>
            <a:r>
              <a:rPr lang="de-DE" dirty="0" smtClean="0"/>
              <a:t>Ontologisch sparsam ohne die begrifflichen Probleme des OSR.</a:t>
            </a:r>
          </a:p>
          <a:p>
            <a:pPr lvl="1"/>
            <a:r>
              <a:rPr lang="de-DE" dirty="0" smtClean="0"/>
              <a:t>Wird der in AQFT zum Ausdruck kommenden konzeptionellen Tiefenstruktur der QFT besonders gut gerecht. </a:t>
            </a:r>
          </a:p>
          <a:p>
            <a:pPr lvl="2"/>
            <a:r>
              <a:rPr lang="de-DE" dirty="0" smtClean="0"/>
              <a:t>Observablen-</a:t>
            </a:r>
            <a:r>
              <a:rPr lang="de-DE" dirty="0" err="1" smtClean="0"/>
              <a:t>Algebren</a:t>
            </a:r>
            <a:r>
              <a:rPr lang="de-DE" dirty="0" smtClean="0"/>
              <a:t> sind fundamental</a:t>
            </a:r>
            <a:r>
              <a:rPr lang="de-DE" dirty="0"/>
              <a:t> </a:t>
            </a:r>
            <a:r>
              <a:rPr lang="de-DE" dirty="0" smtClean="0"/>
              <a:t>↔ Tropen fundamental in DTO. </a:t>
            </a:r>
          </a:p>
          <a:p>
            <a:pPr lvl="2"/>
            <a:r>
              <a:rPr lang="de-DE" dirty="0" smtClean="0"/>
              <a:t>Netzstruktur der Algebren untereinander beinhaltet die physikalische </a:t>
            </a:r>
            <a:r>
              <a:rPr lang="de-DE" dirty="0"/>
              <a:t>Information ↔ </a:t>
            </a:r>
            <a:r>
              <a:rPr lang="de-DE" dirty="0" smtClean="0"/>
              <a:t>Bündelstruktur .</a:t>
            </a:r>
          </a:p>
          <a:p>
            <a:r>
              <a:rPr lang="de-DE" dirty="0" smtClean="0"/>
              <a:t>(Mögliche) Probleme:</a:t>
            </a:r>
          </a:p>
          <a:p>
            <a:pPr lvl="1"/>
            <a:r>
              <a:rPr lang="de-DE" dirty="0" smtClean="0"/>
              <a:t>Was hält die Tropen eines Bündels zusammen? Wenn es eine interne Relation ist, gibt es kein Problem, sollte es aber eine externe Relation sein, würde evtl. der sparsame nominalistische Rahmen der Tropenontologie gesprengt.</a:t>
            </a:r>
          </a:p>
          <a:p>
            <a:pPr lvl="1"/>
            <a:r>
              <a:rPr lang="de-DE" dirty="0" smtClean="0"/>
              <a:t>Erfolg der AQFT unklar.</a:t>
            </a:r>
          </a:p>
          <a:p>
            <a:pPr lvl="1"/>
            <a:endParaRPr lang="de-DE" dirty="0" smtClean="0"/>
          </a:p>
          <a:p>
            <a:pPr lvl="1"/>
            <a:endParaRPr lang="de-DE" dirty="0" smtClean="0"/>
          </a:p>
          <a:p>
            <a:pPr lvl="2"/>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27</a:t>
            </a:fld>
            <a:endParaRPr lang="de-DE"/>
          </a:p>
        </p:txBody>
      </p:sp>
    </p:spTree>
    <p:extLst>
      <p:ext uri="{BB962C8B-B14F-4D97-AF65-F5344CB8AC3E}">
        <p14:creationId xmlns:p14="http://schemas.microsoft.com/office/powerpoint/2010/main" val="3721139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Fazit</a:t>
            </a:r>
            <a:endParaRPr lang="de-DE" dirty="0"/>
          </a:p>
        </p:txBody>
      </p:sp>
      <p:sp>
        <p:nvSpPr>
          <p:cNvPr id="3" name="Inhaltsplatzhalter 2"/>
          <p:cNvSpPr>
            <a:spLocks noGrp="1"/>
          </p:cNvSpPr>
          <p:nvPr>
            <p:ph idx="1"/>
          </p:nvPr>
        </p:nvSpPr>
        <p:spPr/>
        <p:txBody>
          <a:bodyPr/>
          <a:lstStyle/>
          <a:p>
            <a:pPr lvl="1"/>
            <a:r>
              <a:rPr lang="de-DE" dirty="0" smtClean="0"/>
              <a:t>Die </a:t>
            </a:r>
            <a:r>
              <a:rPr lang="de-DE" b="1" dirty="0" smtClean="0"/>
              <a:t>Teilcheninterpretation</a:t>
            </a:r>
            <a:r>
              <a:rPr lang="de-DE" dirty="0" smtClean="0"/>
              <a:t> erscheint angesichts diverser gravierender Probleme unhaltbar.</a:t>
            </a:r>
          </a:p>
          <a:p>
            <a:pPr lvl="1"/>
            <a:r>
              <a:rPr lang="de-DE" dirty="0" smtClean="0"/>
              <a:t>Die </a:t>
            </a:r>
            <a:r>
              <a:rPr lang="de-DE" b="1" dirty="0"/>
              <a:t>Feldinterpretation</a:t>
            </a:r>
            <a:r>
              <a:rPr lang="de-DE" dirty="0"/>
              <a:t> </a:t>
            </a:r>
            <a:r>
              <a:rPr lang="de-DE" dirty="0" smtClean="0"/>
              <a:t>steht deutlich besser da also die Teilcheninterpretation und hat viele Anhänger, aber</a:t>
            </a:r>
            <a:r>
              <a:rPr lang="de-DE" dirty="0"/>
              <a:t>:</a:t>
            </a:r>
            <a:r>
              <a:rPr lang="de-DE" dirty="0" smtClean="0"/>
              <a:t> </a:t>
            </a:r>
          </a:p>
          <a:p>
            <a:pPr lvl="2"/>
            <a:r>
              <a:rPr lang="de-DE" dirty="0"/>
              <a:t>A</a:t>
            </a:r>
            <a:r>
              <a:rPr lang="de-DE" dirty="0" smtClean="0"/>
              <a:t>uch die </a:t>
            </a:r>
            <a:r>
              <a:rPr lang="de-DE" dirty="0"/>
              <a:t>Feldinterpretation </a:t>
            </a:r>
            <a:r>
              <a:rPr lang="de-DE" dirty="0" smtClean="0"/>
              <a:t>hat mit Problemen zu kämpfen.</a:t>
            </a:r>
          </a:p>
          <a:p>
            <a:pPr lvl="2"/>
            <a:r>
              <a:rPr lang="de-DE" dirty="0" smtClean="0"/>
              <a:t>Argumente gegen die Teilcheninterpretation dürfen angesichts weiterer Alternativen nicht automatisch zugunsten Feldinterpretation gebucht werden.</a:t>
            </a:r>
          </a:p>
          <a:p>
            <a:pPr lvl="1"/>
            <a:r>
              <a:rPr lang="de-DE" dirty="0" smtClean="0"/>
              <a:t>Der (ontische) </a:t>
            </a:r>
            <a:r>
              <a:rPr lang="de-DE" b="1" dirty="0" smtClean="0"/>
              <a:t>Strukturenrealismus</a:t>
            </a:r>
            <a:r>
              <a:rPr lang="de-DE" dirty="0" smtClean="0"/>
              <a:t> (ORS) hat in jüngster Zeit viele Anhänger gefunden, da er sowohl mit den grundsätzlichen Argumenten gegen ein realistisches Verständnis der Quantenphysik gut zurecht kommt als auch der enormen Bedeutung von Symmetrieüberlegungen in der QFT Rechnung trägt.</a:t>
            </a:r>
          </a:p>
          <a:p>
            <a:pPr lvl="2"/>
            <a:r>
              <a:rPr lang="de-DE" dirty="0"/>
              <a:t>OSR hat </a:t>
            </a:r>
            <a:r>
              <a:rPr lang="de-DE" dirty="0" smtClean="0"/>
              <a:t>bei genauerer Betrachtung mit erheblichen inneren Problemen zu kämpfen.</a:t>
            </a:r>
          </a:p>
          <a:p>
            <a:pPr lvl="1"/>
            <a:r>
              <a:rPr lang="de-DE" dirty="0" smtClean="0"/>
              <a:t>Die </a:t>
            </a:r>
            <a:r>
              <a:rPr lang="de-DE" b="1" dirty="0" smtClean="0"/>
              <a:t>Dispositionale </a:t>
            </a:r>
            <a:r>
              <a:rPr lang="de-DE" b="1" dirty="0"/>
              <a:t>Tropenontologie</a:t>
            </a:r>
            <a:r>
              <a:rPr lang="de-DE" dirty="0"/>
              <a:t> (DTO</a:t>
            </a:r>
            <a:r>
              <a:rPr lang="de-DE" dirty="0" smtClean="0"/>
              <a:t>) kann viele Probleme lösen, </a:t>
            </a:r>
            <a:br>
              <a:rPr lang="de-DE" dirty="0" smtClean="0"/>
            </a:br>
            <a:r>
              <a:rPr lang="de-DE" dirty="0" smtClean="0"/>
              <a:t>beruht aber auf einem unorthodoxem Verständnis von Eigenschaften, </a:t>
            </a:r>
            <a:br>
              <a:rPr lang="de-DE" dirty="0" smtClean="0"/>
            </a:br>
            <a:r>
              <a:rPr lang="de-DE" dirty="0" smtClean="0"/>
              <a:t>das nicht unproblematisch ist.</a:t>
            </a:r>
          </a:p>
          <a:p>
            <a:pPr lvl="1"/>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28</a:t>
            </a:fld>
            <a:endParaRPr lang="de-DE"/>
          </a:p>
        </p:txBody>
      </p:sp>
    </p:spTree>
    <p:extLst>
      <p:ext uri="{BB962C8B-B14F-4D97-AF65-F5344CB8AC3E}">
        <p14:creationId xmlns:p14="http://schemas.microsoft.com/office/powerpoint/2010/main" val="200408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Vorbemerkungen</a:t>
            </a:r>
            <a:endParaRPr lang="de-DE" dirty="0"/>
          </a:p>
        </p:txBody>
      </p:sp>
      <p:sp>
        <p:nvSpPr>
          <p:cNvPr id="3" name="Inhaltsplatzhalter 2"/>
          <p:cNvSpPr>
            <a:spLocks noGrp="1"/>
          </p:cNvSpPr>
          <p:nvPr>
            <p:ph idx="1"/>
          </p:nvPr>
        </p:nvSpPr>
        <p:spPr>
          <a:xfrm>
            <a:off x="395536" y="1052513"/>
            <a:ext cx="8352928" cy="5184775"/>
          </a:xfrm>
        </p:spPr>
        <p:txBody>
          <a:bodyPr/>
          <a:lstStyle/>
          <a:p>
            <a:pPr lvl="1"/>
            <a:r>
              <a:rPr lang="de-DE" dirty="0" smtClean="0"/>
              <a:t>„</a:t>
            </a:r>
            <a:r>
              <a:rPr lang="de-DE" b="1" dirty="0" smtClean="0"/>
              <a:t>Materielle</a:t>
            </a:r>
            <a:r>
              <a:rPr lang="de-DE" dirty="0" smtClean="0"/>
              <a:t> Welt”: </a:t>
            </a:r>
          </a:p>
          <a:p>
            <a:pPr lvl="2"/>
            <a:r>
              <a:rPr lang="de-DE" dirty="0" smtClean="0"/>
              <a:t>In Absetzung von geistiger und sozialer Welt.</a:t>
            </a:r>
          </a:p>
          <a:p>
            <a:pPr lvl="2"/>
            <a:r>
              <a:rPr lang="de-DE" dirty="0" smtClean="0"/>
              <a:t>Nicht: Materielle versus nicht-materielle Größen (Kräfte, </a:t>
            </a:r>
            <a:r>
              <a:rPr lang="de-DE" dirty="0" err="1" smtClean="0"/>
              <a:t>Raumzeit</a:t>
            </a:r>
            <a:r>
              <a:rPr lang="de-DE" dirty="0" smtClean="0"/>
              <a:t>, Symmetrien).</a:t>
            </a:r>
          </a:p>
          <a:p>
            <a:pPr lvl="1"/>
            <a:r>
              <a:rPr lang="de-DE" dirty="0" smtClean="0"/>
              <a:t>Diskussion beginnt sehr </a:t>
            </a:r>
            <a:r>
              <a:rPr lang="de-DE" b="1" dirty="0" smtClean="0"/>
              <a:t>grundsätzlich</a:t>
            </a:r>
            <a:r>
              <a:rPr lang="de-DE" dirty="0" smtClean="0"/>
              <a:t>: </a:t>
            </a:r>
          </a:p>
          <a:p>
            <a:pPr lvl="2"/>
            <a:r>
              <a:rPr lang="de-DE" dirty="0" smtClean="0"/>
              <a:t>Welche Rückschlüsse auf die Verfasstheit der Welt jenseits von Messvorhersagen lassen erfolgreiche wiss. Theorien überhaupt zu?</a:t>
            </a:r>
          </a:p>
          <a:p>
            <a:pPr lvl="2"/>
            <a:r>
              <a:rPr lang="de-DE" dirty="0" smtClean="0"/>
              <a:t>Frage f. </a:t>
            </a:r>
            <a:r>
              <a:rPr lang="de-DE" b="1" dirty="0" smtClean="0"/>
              <a:t>Quantenphysik</a:t>
            </a:r>
            <a:r>
              <a:rPr lang="de-DE" dirty="0" smtClean="0"/>
              <a:t> fast unvermeidbar, da bes. kompliziertes Verhältnis von</a:t>
            </a:r>
          </a:p>
          <a:p>
            <a:pPr lvl="3"/>
            <a:r>
              <a:rPr lang="de-DE" dirty="0" smtClean="0"/>
              <a:t>Einerseits: Vorhersagemöglichkeit und Messbarkeit</a:t>
            </a:r>
          </a:p>
          <a:p>
            <a:pPr lvl="3"/>
            <a:r>
              <a:rPr lang="de-DE" dirty="0" smtClean="0"/>
              <a:t>Andererseits: Beschaffenheit einer unabhängig von der Quantentheorie existierenden Welt. </a:t>
            </a:r>
            <a:br>
              <a:rPr lang="de-DE" dirty="0" smtClean="0"/>
            </a:br>
            <a:r>
              <a:rPr lang="de-DE" dirty="0" smtClean="0"/>
              <a:t>Stichworte: </a:t>
            </a:r>
            <a:r>
              <a:rPr lang="de-DE" dirty="0" err="1" smtClean="0"/>
              <a:t>Heisenbergersche</a:t>
            </a:r>
            <a:r>
              <a:rPr lang="de-DE" dirty="0" smtClean="0"/>
              <a:t> Unschärferelation, Problem des quantenmechanischen Messprozesses.</a:t>
            </a:r>
          </a:p>
          <a:p>
            <a:pPr lvl="1"/>
            <a:r>
              <a:rPr lang="de-DE" dirty="0" smtClean="0"/>
              <a:t>Schließlich wird sich zeigen: eine feine </a:t>
            </a:r>
            <a:r>
              <a:rPr lang="de-DE" b="1" dirty="0" smtClean="0"/>
              <a:t>Differenzierung</a:t>
            </a:r>
            <a:r>
              <a:rPr lang="de-DE" dirty="0" smtClean="0"/>
              <a:t> der grundsätzlichen Positionen ist zum ontologischen Verständnis der QFT </a:t>
            </a:r>
            <a:r>
              <a:rPr lang="de-DE" b="1" dirty="0" smtClean="0"/>
              <a:t>unverzichtbar</a:t>
            </a:r>
            <a:r>
              <a:rPr lang="de-DE" dirty="0" smtClean="0"/>
              <a:t>.</a:t>
            </a:r>
          </a:p>
          <a:p>
            <a:pPr lvl="1"/>
            <a:endParaRPr lang="de-DE" dirty="0" smtClean="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3</a:t>
            </a:fld>
            <a:endParaRPr 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(Wissenschaftlicher) Realismus versus Anti-Realismus</a:t>
            </a:r>
            <a:endParaRPr lang="de-DE" dirty="0"/>
          </a:p>
        </p:txBody>
      </p:sp>
      <p:sp>
        <p:nvSpPr>
          <p:cNvPr id="3" name="Inhaltsplatzhalter 2"/>
          <p:cNvSpPr>
            <a:spLocks noGrp="1"/>
          </p:cNvSpPr>
          <p:nvPr>
            <p:ph idx="1"/>
          </p:nvPr>
        </p:nvSpPr>
        <p:spPr/>
        <p:txBody>
          <a:bodyPr/>
          <a:lstStyle/>
          <a:p>
            <a:pPr lvl="1">
              <a:lnSpc>
                <a:spcPts val="2400"/>
              </a:lnSpc>
              <a:spcBef>
                <a:spcPts val="0"/>
              </a:spcBef>
            </a:pPr>
            <a:endParaRPr lang="de-DE" dirty="0" smtClean="0"/>
          </a:p>
          <a:p>
            <a:pPr lvl="1">
              <a:lnSpc>
                <a:spcPts val="2400"/>
              </a:lnSpc>
              <a:spcBef>
                <a:spcPts val="0"/>
              </a:spcBef>
            </a:pPr>
            <a:r>
              <a:rPr lang="de-DE" dirty="0" smtClean="0"/>
              <a:t>Thema der </a:t>
            </a:r>
            <a:r>
              <a:rPr lang="de-DE" b="1" u="sng" dirty="0" smtClean="0"/>
              <a:t>Realismusdebatte</a:t>
            </a:r>
            <a:r>
              <a:rPr lang="de-DE" dirty="0" smtClean="0"/>
              <a:t> ist nicht, ob spezielle Aussagen mehr oder weniger vertrauenswürdig sind, sondern ganz grundsätzlich, </a:t>
            </a:r>
            <a:r>
              <a:rPr lang="de-DE" b="1" dirty="0" smtClean="0"/>
              <a:t>wie sich unsere wissenschaftlichen Theorien zur Wirklichkeit verhalten</a:t>
            </a:r>
            <a:r>
              <a:rPr lang="de-DE" dirty="0" smtClean="0"/>
              <a:t>.</a:t>
            </a:r>
            <a:br>
              <a:rPr lang="de-DE" dirty="0" smtClean="0"/>
            </a:br>
            <a:r>
              <a:rPr lang="de-DE" dirty="0" smtClean="0"/>
              <a:t>   </a:t>
            </a:r>
          </a:p>
          <a:p>
            <a:pPr lvl="1">
              <a:lnSpc>
                <a:spcPts val="2400"/>
              </a:lnSpc>
            </a:pPr>
            <a:r>
              <a:rPr lang="de-DE" dirty="0" smtClean="0"/>
              <a:t>Wissenschaftliche </a:t>
            </a:r>
            <a:r>
              <a:rPr lang="de-DE" b="1" u="sng" dirty="0" smtClean="0"/>
              <a:t>Realisten</a:t>
            </a:r>
            <a:r>
              <a:rPr lang="de-DE" dirty="0" smtClean="0"/>
              <a:t> sehen Ergebnisse der Wissenschaft (insb. Theorien)</a:t>
            </a:r>
          </a:p>
          <a:p>
            <a:pPr lvl="2">
              <a:lnSpc>
                <a:spcPts val="2400"/>
              </a:lnSpc>
            </a:pPr>
            <a:r>
              <a:rPr lang="de-DE" dirty="0" smtClean="0"/>
              <a:t>als </a:t>
            </a:r>
            <a:r>
              <a:rPr lang="de-DE" b="1" dirty="0" smtClean="0"/>
              <a:t>Repräsentationen</a:t>
            </a:r>
            <a:r>
              <a:rPr lang="de-DE" dirty="0" smtClean="0"/>
              <a:t> oder </a:t>
            </a:r>
            <a:r>
              <a:rPr lang="de-DE" b="1" dirty="0" smtClean="0"/>
              <a:t>Abbildungen</a:t>
            </a:r>
            <a:r>
              <a:rPr lang="de-DE" dirty="0" smtClean="0"/>
              <a:t> einer Realität, </a:t>
            </a:r>
          </a:p>
          <a:p>
            <a:pPr lvl="2">
              <a:lnSpc>
                <a:spcPts val="2400"/>
              </a:lnSpc>
            </a:pPr>
            <a:r>
              <a:rPr lang="de-DE" dirty="0" smtClean="0"/>
              <a:t>die </a:t>
            </a:r>
            <a:r>
              <a:rPr lang="de-DE" b="1" dirty="0" smtClean="0"/>
              <a:t>unabhängig von unserem Wissen </a:t>
            </a:r>
            <a:r>
              <a:rPr lang="de-DE" dirty="0" smtClean="0"/>
              <a:t>und unseren Erkenntnismitteln existiert.</a:t>
            </a:r>
          </a:p>
          <a:p>
            <a:pPr lvl="1">
              <a:lnSpc>
                <a:spcPts val="2400"/>
              </a:lnSpc>
            </a:pPr>
            <a:endParaRPr lang="de-DE" dirty="0" smtClean="0"/>
          </a:p>
          <a:p>
            <a:pPr lvl="1">
              <a:lnSpc>
                <a:spcPts val="2400"/>
              </a:lnSpc>
            </a:pPr>
            <a:r>
              <a:rPr lang="de-DE" dirty="0" smtClean="0"/>
              <a:t>Laut </a:t>
            </a:r>
            <a:r>
              <a:rPr lang="de-DE" b="1" u="sng" dirty="0" smtClean="0"/>
              <a:t>Anti-Realisten</a:t>
            </a:r>
            <a:r>
              <a:rPr lang="de-DE" dirty="0" smtClean="0"/>
              <a:t> sind wiss. Theorien dagegen </a:t>
            </a:r>
          </a:p>
          <a:p>
            <a:pPr lvl="2">
              <a:lnSpc>
                <a:spcPts val="2400"/>
              </a:lnSpc>
            </a:pPr>
            <a:r>
              <a:rPr lang="de-DE" dirty="0" smtClean="0"/>
              <a:t>nur Instrumente zur Gewinnung von Vorhersagen </a:t>
            </a:r>
            <a:br>
              <a:rPr lang="de-DE" dirty="0" smtClean="0"/>
            </a:br>
            <a:r>
              <a:rPr lang="de-DE" dirty="0" smtClean="0"/>
              <a:t>(→ </a:t>
            </a:r>
            <a:r>
              <a:rPr lang="de-DE" b="1" dirty="0" smtClean="0"/>
              <a:t>Instrumentalismus</a:t>
            </a:r>
            <a:r>
              <a:rPr lang="de-DE" dirty="0" smtClean="0"/>
              <a:t>)</a:t>
            </a:r>
          </a:p>
          <a:p>
            <a:pPr lvl="2">
              <a:lnSpc>
                <a:spcPts val="2400"/>
              </a:lnSpc>
            </a:pPr>
            <a:r>
              <a:rPr lang="de-DE" dirty="0" smtClean="0"/>
              <a:t>oder sogar bloße Fiktionen unseres Gehirns, die unser Leben erleichtern </a:t>
            </a:r>
            <a:br>
              <a:rPr lang="de-DE" dirty="0" smtClean="0"/>
            </a:br>
            <a:r>
              <a:rPr lang="de-DE" dirty="0" smtClean="0"/>
              <a:t>(→ radikaler </a:t>
            </a:r>
            <a:r>
              <a:rPr lang="de-DE" b="1" dirty="0" smtClean="0"/>
              <a:t>Konstruktivismus</a:t>
            </a:r>
            <a:r>
              <a:rPr lang="de-DE" dirty="0" smtClean="0"/>
              <a:t>)</a:t>
            </a:r>
          </a:p>
          <a:p>
            <a:endParaRPr lang="de-DE" dirty="0" smtClean="0"/>
          </a:p>
          <a:p>
            <a:pPr lvl="1">
              <a:lnSpc>
                <a:spcPts val="2400"/>
              </a:lnSpc>
            </a:pPr>
            <a:endParaRPr lang="de-DE" dirty="0" smtClean="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4</a:t>
            </a:fld>
            <a:endParaRPr 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Vergleich Wissenschaft </a:t>
            </a:r>
            <a:r>
              <a:rPr lang="de-DE" dirty="0" smtClean="0">
                <a:latin typeface="Times New Roman"/>
                <a:cs typeface="Times New Roman"/>
              </a:rPr>
              <a:t>↔ </a:t>
            </a:r>
            <a:r>
              <a:rPr lang="de-DE" dirty="0" smtClean="0"/>
              <a:t>Landkarte</a:t>
            </a:r>
            <a:endParaRPr lang="de-DE" dirty="0"/>
          </a:p>
        </p:txBody>
      </p:sp>
      <p:sp>
        <p:nvSpPr>
          <p:cNvPr id="3" name="Inhaltsplatzhalter 2"/>
          <p:cNvSpPr>
            <a:spLocks noGrp="1"/>
          </p:cNvSpPr>
          <p:nvPr>
            <p:ph idx="1"/>
          </p:nvPr>
        </p:nvSpPr>
        <p:spPr/>
        <p:txBody>
          <a:bodyPr/>
          <a:lstStyle/>
          <a:p>
            <a:pPr lvl="1">
              <a:lnSpc>
                <a:spcPts val="2400"/>
              </a:lnSpc>
            </a:pPr>
            <a:endParaRPr lang="de-DE" dirty="0" smtClean="0"/>
          </a:p>
          <a:p>
            <a:pPr lvl="1">
              <a:lnSpc>
                <a:spcPts val="2400"/>
              </a:lnSpc>
            </a:pPr>
            <a:r>
              <a:rPr lang="de-DE" dirty="0" smtClean="0"/>
              <a:t>Realisten vergleichen </a:t>
            </a:r>
            <a:r>
              <a:rPr lang="de-DE" dirty="0"/>
              <a:t>w</a:t>
            </a:r>
            <a:r>
              <a:rPr lang="de-DE" dirty="0" smtClean="0"/>
              <a:t>issenschaftliche Theorien gerne mit einer </a:t>
            </a:r>
            <a:r>
              <a:rPr lang="de-DE" b="1" dirty="0" smtClean="0"/>
              <a:t>Landkarte</a:t>
            </a:r>
            <a:r>
              <a:rPr lang="de-DE" dirty="0" smtClean="0"/>
              <a:t>: </a:t>
            </a:r>
          </a:p>
          <a:p>
            <a:pPr lvl="2">
              <a:lnSpc>
                <a:spcPts val="2400"/>
              </a:lnSpc>
            </a:pPr>
            <a:r>
              <a:rPr lang="de-DE" dirty="0" smtClean="0"/>
              <a:t>Darstellung natürlich </a:t>
            </a:r>
            <a:r>
              <a:rPr lang="de-DE" b="1" dirty="0" smtClean="0"/>
              <a:t>vereinfacht</a:t>
            </a:r>
            <a:r>
              <a:rPr lang="de-DE" dirty="0" smtClean="0"/>
              <a:t> (nicht jede Biegung eines Flusses abgebildet).</a:t>
            </a:r>
          </a:p>
          <a:p>
            <a:pPr lvl="2">
              <a:lnSpc>
                <a:spcPts val="2400"/>
              </a:lnSpc>
            </a:pPr>
            <a:r>
              <a:rPr lang="de-DE" dirty="0" smtClean="0"/>
              <a:t>Benutzt </a:t>
            </a:r>
            <a:r>
              <a:rPr lang="de-DE" b="1" dirty="0" smtClean="0"/>
              <a:t>konventionelle</a:t>
            </a:r>
            <a:r>
              <a:rPr lang="de-DE" dirty="0" smtClean="0"/>
              <a:t> Symbole (z.B. schwarze Linie für Gleise, blaue Linie für Fluss, gelb-rote Linie für Autobahn…).</a:t>
            </a:r>
          </a:p>
          <a:p>
            <a:pPr lvl="2">
              <a:lnSpc>
                <a:spcPts val="2400"/>
              </a:lnSpc>
            </a:pPr>
            <a:r>
              <a:rPr lang="de-DE" dirty="0" smtClean="0"/>
              <a:t>Aber: Die Landkarte</a:t>
            </a:r>
            <a:r>
              <a:rPr lang="de-DE" b="1" dirty="0" smtClean="0"/>
              <a:t> </a:t>
            </a:r>
            <a:r>
              <a:rPr lang="de-DE" dirty="0" smtClean="0"/>
              <a:t>ist nicht nur Konstrukt, nicht nur nützliche Fiktion, sondern sie bildet neben ihrem instrumentellen Nutzen (um von A nach B zu kommen) auch noch die Landschaft ab, die unabhängig von der Landkarte existiert.</a:t>
            </a:r>
          </a:p>
          <a:p>
            <a:pPr lvl="2">
              <a:lnSpc>
                <a:spcPts val="2400"/>
              </a:lnSpc>
            </a:pPr>
            <a:endParaRPr lang="de-DE" dirty="0" smtClean="0"/>
          </a:p>
          <a:p>
            <a:pPr>
              <a:lnSpc>
                <a:spcPts val="2400"/>
              </a:lnSpc>
            </a:pPr>
            <a:r>
              <a:rPr lang="de-DE" dirty="0" smtClean="0"/>
              <a:t>→ Ein erstes Plausibilitätsargument für den wissenschaftlichen Realismus: </a:t>
            </a:r>
          </a:p>
          <a:p>
            <a:pPr lvl="2"/>
            <a:r>
              <a:rPr lang="de-DE" dirty="0" smtClean="0"/>
              <a:t>Wie bei Landkarten </a:t>
            </a:r>
            <a:r>
              <a:rPr lang="de-DE" dirty="0"/>
              <a:t>gibt es </a:t>
            </a:r>
            <a:r>
              <a:rPr lang="de-DE" dirty="0" smtClean="0"/>
              <a:t>auch in wiss. Theorien nützliche Vereinfachungen bzw. Idealisierungen und konventionelle Elemente.</a:t>
            </a:r>
          </a:p>
          <a:p>
            <a:pPr lvl="2">
              <a:lnSpc>
                <a:spcPts val="2400"/>
              </a:lnSpc>
            </a:pPr>
            <a:r>
              <a:rPr lang="de-DE" dirty="0" smtClean="0"/>
              <a:t>Aber: auch wiss. Theorien sind nicht als bloße Vorhersageinstrumente gemeint.</a:t>
            </a:r>
          </a:p>
          <a:p>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5</a:t>
            </a:fld>
            <a:endParaRPr 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74638"/>
            <a:ext cx="8352928" cy="633412"/>
          </a:xfrm>
        </p:spPr>
        <p:txBody>
          <a:bodyPr/>
          <a:lstStyle/>
          <a:p>
            <a:r>
              <a:rPr lang="de-DE" dirty="0" smtClean="0"/>
              <a:t>Wie lässt sich zw. Realismus und Anti-Realismus entscheiden?</a:t>
            </a:r>
            <a:endParaRPr lang="de-DE" dirty="0"/>
          </a:p>
        </p:txBody>
      </p:sp>
      <p:sp>
        <p:nvSpPr>
          <p:cNvPr id="3" name="Inhaltsplatzhalter 2"/>
          <p:cNvSpPr>
            <a:spLocks noGrp="1"/>
          </p:cNvSpPr>
          <p:nvPr>
            <p:ph idx="1"/>
          </p:nvPr>
        </p:nvSpPr>
        <p:spPr/>
        <p:txBody>
          <a:bodyPr/>
          <a:lstStyle/>
          <a:p>
            <a:pPr lvl="1"/>
            <a:r>
              <a:rPr lang="de-DE" dirty="0" smtClean="0"/>
              <a:t>Direkte empirische Überprüfung dieser Positionen unmöglich:</a:t>
            </a:r>
          </a:p>
          <a:p>
            <a:pPr lvl="2"/>
            <a:r>
              <a:rPr lang="de-DE" b="1" dirty="0"/>
              <a:t>Wissenschaftliche Theorien </a:t>
            </a:r>
            <a:r>
              <a:rPr lang="de-DE" dirty="0"/>
              <a:t>sind </a:t>
            </a:r>
            <a:r>
              <a:rPr lang="de-DE" b="1" dirty="0"/>
              <a:t>sprachlich</a:t>
            </a:r>
            <a:r>
              <a:rPr lang="de-DE" dirty="0"/>
              <a:t> verfasst. </a:t>
            </a:r>
            <a:br>
              <a:rPr lang="de-DE" dirty="0"/>
            </a:br>
            <a:r>
              <a:rPr lang="de-DE" dirty="0"/>
              <a:t>→ Nicht klar, was Übereinstimmung von Theorie und Wirklichkeit heißen soll. </a:t>
            </a:r>
          </a:p>
          <a:p>
            <a:pPr lvl="1"/>
            <a:r>
              <a:rPr lang="de-DE" dirty="0" smtClean="0"/>
              <a:t>Ist allerdings kein spezifisches Problem von wiss. Theorien. </a:t>
            </a:r>
          </a:p>
          <a:p>
            <a:pPr lvl="2"/>
            <a:r>
              <a:rPr lang="de-DE" dirty="0" smtClean="0"/>
              <a:t>Auch unser Alltagsbild von der Wirklichkeit kann </a:t>
            </a:r>
            <a:r>
              <a:rPr lang="de-DE" dirty="0"/>
              <a:t>nicht mit der Wirklichkeit selbst verglichen werden </a:t>
            </a:r>
            <a:r>
              <a:rPr lang="de-DE" dirty="0" smtClean="0"/>
              <a:t>(wie eine Postkarte mit dem Eiffelturm). </a:t>
            </a:r>
          </a:p>
          <a:p>
            <a:pPr lvl="3"/>
            <a:r>
              <a:rPr lang="de-DE" dirty="0" smtClean="0"/>
              <a:t>Ginge nur aus </a:t>
            </a:r>
            <a:r>
              <a:rPr lang="en-GB" b="1" dirty="0" err="1" smtClean="0"/>
              <a:t>Blickwinkel</a:t>
            </a:r>
            <a:r>
              <a:rPr lang="en-GB" b="1" dirty="0" smtClean="0"/>
              <a:t> </a:t>
            </a:r>
            <a:r>
              <a:rPr lang="en-GB" b="1" dirty="0" err="1" smtClean="0"/>
              <a:t>Gottes</a:t>
            </a:r>
            <a:r>
              <a:rPr lang="en-GB" dirty="0" smtClean="0"/>
              <a:t>.</a:t>
            </a:r>
            <a:endParaRPr lang="de-DE" dirty="0" smtClean="0"/>
          </a:p>
          <a:p>
            <a:pPr lvl="2"/>
            <a:r>
              <a:rPr lang="de-DE" dirty="0" smtClean="0"/>
              <a:t>Grund: Auch unsere </a:t>
            </a:r>
            <a:r>
              <a:rPr lang="de-DE" b="1" dirty="0" smtClean="0"/>
              <a:t>„direkte“ Wahrnehmung des Eiffelturms </a:t>
            </a:r>
            <a:r>
              <a:rPr lang="de-DE" dirty="0" smtClean="0"/>
              <a:t>hat keinen anderen </a:t>
            </a:r>
            <a:r>
              <a:rPr lang="de-DE" b="1" dirty="0" smtClean="0"/>
              <a:t>Status</a:t>
            </a:r>
            <a:r>
              <a:rPr lang="de-DE" dirty="0" smtClean="0"/>
              <a:t> als das Bild einer </a:t>
            </a:r>
            <a:r>
              <a:rPr lang="de-DE" b="1" dirty="0" smtClean="0"/>
              <a:t>Postkarte</a:t>
            </a:r>
            <a:r>
              <a:rPr lang="de-DE" dirty="0" smtClean="0"/>
              <a:t>: wir müssen uns immer mit dem Vergleich von Postkarten zufrieden geben. </a:t>
            </a:r>
          </a:p>
          <a:p>
            <a:pPr lvl="1"/>
            <a:r>
              <a:rPr lang="de-DE" u="sng" dirty="0" smtClean="0"/>
              <a:t>Fazit</a:t>
            </a:r>
            <a:r>
              <a:rPr lang="de-DE" dirty="0" smtClean="0"/>
              <a:t>: Wir können nur darüber nachdenken, wie die Welt wohl aussehen könnte, die wir aus unseren Bildern von ihr rekonstruieren (z.B. in den Theorien der Physik), und wie weit es sinnvoll ist, dieser uns unsichtbaren „echten Wirklichkeit“ objektive Eigenschaften und Strukturen zuzugestehen.</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6</a:t>
            </a:fld>
            <a:endParaRPr 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lvl="1"/>
            <a:endParaRPr lang="de-DE" dirty="0" smtClean="0"/>
          </a:p>
          <a:p>
            <a:pPr lvl="1"/>
            <a:r>
              <a:rPr lang="de-DE" dirty="0" smtClean="0"/>
              <a:t>Es </a:t>
            </a:r>
            <a:r>
              <a:rPr lang="de-DE" dirty="0"/>
              <a:t>gibt gute Gründe für den Verdacht, dass unsere Wahrnehmungen die Welt nicht vollständig und genau so widerspiegeln, wie sie ist. </a:t>
            </a:r>
          </a:p>
          <a:p>
            <a:pPr lvl="1"/>
            <a:r>
              <a:rPr lang="de-DE" dirty="0"/>
              <a:t>Unsere Erfahrung ist eingeschränkt durch die Sinneskanäle und überformt von unserem „</a:t>
            </a:r>
            <a:r>
              <a:rPr lang="de-DE" b="1" dirty="0"/>
              <a:t>Erkenntnisapparat</a:t>
            </a:r>
            <a:r>
              <a:rPr lang="de-DE" dirty="0"/>
              <a:t>“. </a:t>
            </a:r>
            <a:endParaRPr lang="de-DE" dirty="0" smtClean="0"/>
          </a:p>
          <a:p>
            <a:pPr lvl="1"/>
            <a:endParaRPr lang="de-DE" dirty="0" smtClean="0"/>
          </a:p>
          <a:p>
            <a:pPr lvl="1"/>
            <a:r>
              <a:rPr lang="de-DE" dirty="0" smtClean="0"/>
              <a:t>Wie kann die Position des Realismus angesichts dieser Probleme hinreichend vorsichtig formuliert werden? </a:t>
            </a:r>
            <a:r>
              <a:rPr lang="de-DE" dirty="0"/>
              <a:t> </a:t>
            </a:r>
            <a:r>
              <a:rPr lang="de-DE" dirty="0" smtClean="0"/>
              <a:t>→→→→</a:t>
            </a:r>
            <a:endParaRPr lang="de-DE" dirty="0"/>
          </a:p>
          <a:p>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7</a:t>
            </a:fld>
            <a:endParaRPr lang="de-DE"/>
          </a:p>
        </p:txBody>
      </p:sp>
    </p:spTree>
    <p:extLst>
      <p:ext uri="{BB962C8B-B14F-4D97-AF65-F5344CB8AC3E}">
        <p14:creationId xmlns:p14="http://schemas.microsoft.com/office/powerpoint/2010/main" val="1460006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Wissenschaftlicher Realismus</a:t>
            </a:r>
            <a:endParaRPr lang="de-DE" dirty="0"/>
          </a:p>
        </p:txBody>
      </p:sp>
      <p:sp>
        <p:nvSpPr>
          <p:cNvPr id="3" name="Inhaltsplatzhalter 2"/>
          <p:cNvSpPr>
            <a:spLocks noGrp="1"/>
          </p:cNvSpPr>
          <p:nvPr>
            <p:ph idx="1"/>
          </p:nvPr>
        </p:nvSpPr>
        <p:spPr/>
        <p:txBody>
          <a:bodyPr/>
          <a:lstStyle/>
          <a:p>
            <a:endParaRPr lang="de-DE" dirty="0" smtClean="0"/>
          </a:p>
          <a:p>
            <a:r>
              <a:rPr lang="de-DE" dirty="0" smtClean="0"/>
              <a:t>Kernbehauptungen des abgeklärten wissenschaftlichen Realismus:</a:t>
            </a:r>
          </a:p>
          <a:p>
            <a:pPr marL="417150" lvl="1" indent="-342900">
              <a:buAutoNum type="romanLcParenBoth"/>
            </a:pPr>
            <a:r>
              <a:rPr lang="de-DE" dirty="0" smtClean="0"/>
              <a:t>Die meisten der </a:t>
            </a:r>
            <a:r>
              <a:rPr lang="de-DE" dirty="0" smtClean="0">
                <a:solidFill>
                  <a:schemeClr val="accent2"/>
                </a:solidFill>
              </a:rPr>
              <a:t>in unseren akzeptierten wissenschaftlichen Theorien postulierten Entitäten</a:t>
            </a:r>
            <a:r>
              <a:rPr lang="de-DE" dirty="0" smtClean="0"/>
              <a:t> existieren</a:t>
            </a:r>
          </a:p>
          <a:p>
            <a:pPr marL="417150" lvl="1" indent="-342900">
              <a:buAutoNum type="romanLcParenBoth"/>
            </a:pPr>
            <a:r>
              <a:rPr lang="de-DE" dirty="0" smtClean="0"/>
              <a:t>und zwar in einer Weise, die unabhängig ist von unseren Meinungen und Erkenntnisfähigkeiten,</a:t>
            </a:r>
          </a:p>
          <a:p>
            <a:pPr marL="417150" lvl="1" indent="-342900">
              <a:buAutoNum type="romanLcParenBoth"/>
            </a:pPr>
            <a:r>
              <a:rPr lang="de-DE" dirty="0" smtClean="0"/>
              <a:t>wobei die postulierten Entitäten in etwa die in unseren Theorien geforderten Eigenschaften haben.</a:t>
            </a:r>
          </a:p>
          <a:p>
            <a:pPr marL="417150" lvl="1" indent="-342900">
              <a:buNone/>
            </a:pPr>
            <a:r>
              <a:rPr lang="de-DE" dirty="0" smtClean="0"/>
              <a:t>							Bartelborth (1997) </a:t>
            </a:r>
          </a:p>
          <a:p>
            <a:pPr lvl="1"/>
            <a:r>
              <a:rPr lang="de-DE" dirty="0" smtClean="0"/>
              <a:t>Starke Realisten stehen zu allen drei Behauptungen. </a:t>
            </a:r>
          </a:p>
          <a:p>
            <a:pPr lvl="1"/>
            <a:r>
              <a:rPr lang="de-DE" dirty="0" smtClean="0"/>
              <a:t>Vertreter eines schwachen Realismus akzeptieren nur einige dieser Behauptungen,</a:t>
            </a:r>
          </a:p>
          <a:p>
            <a:pPr lvl="2"/>
            <a:r>
              <a:rPr lang="de-DE" dirty="0" smtClean="0"/>
              <a:t>Ian Hacking akzeptiert nur (i)+(</a:t>
            </a:r>
            <a:r>
              <a:rPr lang="de-DE" dirty="0" err="1" smtClean="0"/>
              <a:t>ii</a:t>
            </a:r>
            <a:r>
              <a:rPr lang="de-DE" dirty="0" smtClean="0"/>
              <a:t>) </a:t>
            </a:r>
            <a:br>
              <a:rPr lang="de-DE" dirty="0" smtClean="0"/>
            </a:br>
            <a:r>
              <a:rPr lang="de-DE" dirty="0" smtClean="0"/>
              <a:t>(</a:t>
            </a:r>
            <a:r>
              <a:rPr lang="en-US" i="1" dirty="0" smtClean="0"/>
              <a:t>Representing and Intervening</a:t>
            </a:r>
            <a:r>
              <a:rPr lang="en-US" dirty="0" smtClean="0"/>
              <a:t>, Cambridge 1983)</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8</a:t>
            </a:fld>
            <a:endParaRPr lang="de-DE"/>
          </a:p>
        </p:txBody>
      </p:sp>
      <p:sp>
        <p:nvSpPr>
          <p:cNvPr id="5" name="Abgerundete rechteckige Legende 4"/>
          <p:cNvSpPr/>
          <p:nvPr/>
        </p:nvSpPr>
        <p:spPr>
          <a:xfrm>
            <a:off x="7164288" y="1124744"/>
            <a:ext cx="1584176" cy="504056"/>
          </a:xfrm>
          <a:prstGeom prst="wedgeRoundRectCallout">
            <a:avLst>
              <a:gd name="adj1" fmla="val -28376"/>
              <a:gd name="adj2" fmla="val 967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0" dirty="0" smtClean="0">
                <a:solidFill>
                  <a:schemeClr val="tx1"/>
                </a:solidFill>
                <a:latin typeface="Times New Roman" pitchFamily="18" charset="0"/>
                <a:cs typeface="Times New Roman" pitchFamily="18" charset="0"/>
              </a:rPr>
              <a:t>„Theoretische Entitäten“</a:t>
            </a:r>
            <a:endParaRPr lang="de-DE" b="0" dirty="0">
              <a:solidFill>
                <a:schemeClr val="tx1"/>
              </a:solidFill>
              <a:latin typeface="Times New Roman" pitchFamily="18" charset="0"/>
              <a:cs typeface="Times New Roman" pitchFamily="18" charset="0"/>
            </a:endParaRPr>
          </a:p>
        </p:txBody>
      </p:sp>
      <p:sp>
        <p:nvSpPr>
          <p:cNvPr id="7" name="Abgerundete rechteckige Legende 6"/>
          <p:cNvSpPr/>
          <p:nvPr/>
        </p:nvSpPr>
        <p:spPr>
          <a:xfrm>
            <a:off x="5868144" y="5013176"/>
            <a:ext cx="2520280" cy="1152128"/>
          </a:xfrm>
          <a:prstGeom prst="wedgeRoundRectCallout">
            <a:avLst>
              <a:gd name="adj1" fmla="val -143919"/>
              <a:gd name="adj2" fmla="val 83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0" dirty="0" smtClean="0">
                <a:solidFill>
                  <a:schemeClr val="tx1"/>
                </a:solidFill>
                <a:latin typeface="Times New Roman" pitchFamily="18" charset="0"/>
                <a:cs typeface="Times New Roman" pitchFamily="18" charset="0"/>
              </a:rPr>
              <a:t>„If you can spray them [</a:t>
            </a:r>
            <a:r>
              <a:rPr lang="en-GB" b="0" dirty="0" err="1" smtClean="0">
                <a:solidFill>
                  <a:schemeClr val="tx1"/>
                </a:solidFill>
                <a:latin typeface="Times New Roman" pitchFamily="18" charset="0"/>
                <a:cs typeface="Times New Roman" pitchFamily="18" charset="0"/>
              </a:rPr>
              <a:t>d.h</a:t>
            </a:r>
            <a:r>
              <a:rPr lang="en-GB" b="0" dirty="0" smtClean="0">
                <a:solidFill>
                  <a:schemeClr val="tx1"/>
                </a:solidFill>
                <a:latin typeface="Times New Roman" pitchFamily="18" charset="0"/>
                <a:cs typeface="Times New Roman" pitchFamily="18" charset="0"/>
              </a:rPr>
              <a:t>. </a:t>
            </a:r>
            <a:r>
              <a:rPr lang="en-GB" b="0" dirty="0" err="1" smtClean="0">
                <a:solidFill>
                  <a:schemeClr val="tx1"/>
                </a:solidFill>
                <a:latin typeface="Times New Roman" pitchFamily="18" charset="0"/>
                <a:cs typeface="Times New Roman" pitchFamily="18" charset="0"/>
              </a:rPr>
              <a:t>Elektronen</a:t>
            </a:r>
            <a:r>
              <a:rPr lang="en-GB" b="0" dirty="0" smtClean="0">
                <a:solidFill>
                  <a:schemeClr val="tx1"/>
                </a:solidFill>
                <a:latin typeface="Times New Roman" pitchFamily="18" charset="0"/>
                <a:cs typeface="Times New Roman" pitchFamily="18" charset="0"/>
              </a:rPr>
              <a:t>, M.K.], they exist.“</a:t>
            </a:r>
            <a:endParaRPr lang="en-GB" b="0"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Physiker und der Realismus</a:t>
            </a:r>
            <a:endParaRPr lang="de-DE" dirty="0"/>
          </a:p>
        </p:txBody>
      </p:sp>
      <p:sp>
        <p:nvSpPr>
          <p:cNvPr id="3" name="Inhaltsplatzhalter 2"/>
          <p:cNvSpPr>
            <a:spLocks noGrp="1"/>
          </p:cNvSpPr>
          <p:nvPr>
            <p:ph idx="1"/>
          </p:nvPr>
        </p:nvSpPr>
        <p:spPr>
          <a:xfrm>
            <a:off x="457200" y="1052513"/>
            <a:ext cx="8291264" cy="5184775"/>
          </a:xfrm>
        </p:spPr>
        <p:txBody>
          <a:bodyPr/>
          <a:lstStyle/>
          <a:p>
            <a:endParaRPr lang="de-DE" dirty="0" smtClean="0"/>
          </a:p>
          <a:p>
            <a:r>
              <a:rPr lang="de-DE" dirty="0" smtClean="0"/>
              <a:t>Gängiges Muster:</a:t>
            </a:r>
          </a:p>
          <a:p>
            <a:pPr lvl="1"/>
            <a:r>
              <a:rPr lang="de-DE" dirty="0" smtClean="0"/>
              <a:t>Auf Nachfrage und wenn es kontrovers wird: Anti-Realisten</a:t>
            </a:r>
            <a:r>
              <a:rPr lang="de-DE" dirty="0"/>
              <a:t> </a:t>
            </a:r>
            <a:r>
              <a:rPr lang="de-DE" dirty="0" smtClean="0"/>
              <a:t/>
            </a:r>
            <a:br>
              <a:rPr lang="de-DE" dirty="0" smtClean="0"/>
            </a:br>
            <a:r>
              <a:rPr lang="de-DE" dirty="0" smtClean="0"/>
              <a:t>(meist Instrumentalisten)</a:t>
            </a:r>
          </a:p>
          <a:p>
            <a:pPr lvl="1"/>
            <a:r>
              <a:rPr lang="de-DE" dirty="0" smtClean="0"/>
              <a:t>Im Herzen und im Vollzug ihrer Tätigkeit: Realisten</a:t>
            </a:r>
          </a:p>
          <a:p>
            <a:pPr lvl="1"/>
            <a:endParaRPr lang="de-DE" dirty="0" smtClean="0"/>
          </a:p>
          <a:p>
            <a:r>
              <a:rPr lang="de-DE" dirty="0" smtClean="0"/>
              <a:t>Abschreckendes Beispiel: S. Hawking</a:t>
            </a:r>
          </a:p>
          <a:p>
            <a:pPr lvl="1"/>
            <a:r>
              <a:rPr lang="de-DE" dirty="0" smtClean="0"/>
              <a:t>Vertritt einerseits einen aggressiven Instrumentalismus.</a:t>
            </a:r>
          </a:p>
          <a:p>
            <a:pPr lvl="1"/>
            <a:r>
              <a:rPr lang="de-DE" dirty="0" smtClean="0"/>
              <a:t>Betreibt bzgl. seiner eigenen Theorien und der Themen, die ich ihn gerade interessieren, gleichzeitig einen sehr naiven Realismus.</a:t>
            </a:r>
            <a:endParaRPr lang="de-DE" dirty="0"/>
          </a:p>
          <a:p>
            <a:pPr lvl="2"/>
            <a:r>
              <a:rPr lang="de-DE" dirty="0" smtClean="0"/>
              <a:t>Bsp.: Pfadintegralmethode</a:t>
            </a:r>
            <a:endParaRPr lang="de-DE" dirty="0"/>
          </a:p>
        </p:txBody>
      </p:sp>
      <p:sp>
        <p:nvSpPr>
          <p:cNvPr id="4" name="Datumsplatzhalter 3"/>
          <p:cNvSpPr>
            <a:spLocks noGrp="1"/>
          </p:cNvSpPr>
          <p:nvPr>
            <p:ph type="dt" sz="half" idx="10"/>
          </p:nvPr>
        </p:nvSpPr>
        <p:spPr/>
        <p:txBody>
          <a:bodyPr/>
          <a:lstStyle/>
          <a:p>
            <a:pPr>
              <a:defRPr/>
            </a:pPr>
            <a:r>
              <a:rPr lang="de-DE" smtClean="0"/>
              <a:t>Kuhlmann:  Einführung in die Theoretische Philosophie				 </a:t>
            </a:r>
            <a:fld id="{18FA4FC9-8C77-456A-94D4-929313763E98}" type="slidenum">
              <a:rPr lang="de-DE" smtClean="0"/>
              <a:pPr>
                <a:defRPr/>
              </a:pPr>
              <a:t>9</a:t>
            </a:fld>
            <a:endParaRPr lang="de-DE"/>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IRSTKUHLMANN@OKII9FVF81V8GRBQ" val="3386"/>
</p:tagLst>
</file>

<file path=ppt/theme/theme1.xml><?xml version="1.0" encoding="utf-8"?>
<a:theme xmlns:a="http://schemas.openxmlformats.org/drawingml/2006/main" name="1_Standarddesign">
  <a:themeElements>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andarddesign">
      <a:majorFont>
        <a:latin typeface="M700600"/>
        <a:ea typeface=""/>
        <a:cs typeface=""/>
      </a:majorFont>
      <a:minorFont>
        <a:latin typeface="M400600"/>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2404</Words>
  <Application>Microsoft Office PowerPoint</Application>
  <PresentationFormat>Bildschirmpräsentation (4:3)</PresentationFormat>
  <Paragraphs>275</Paragraphs>
  <Slides>28</Slides>
  <Notes>1</Notes>
  <HiddenSlides>0</HiddenSlides>
  <MMClips>0</MMClips>
  <ScaleCrop>false</ScaleCrop>
  <HeadingPairs>
    <vt:vector size="4" baseType="variant">
      <vt:variant>
        <vt:lpstr>Design</vt:lpstr>
      </vt:variant>
      <vt:variant>
        <vt:i4>1</vt:i4>
      </vt:variant>
      <vt:variant>
        <vt:lpstr>Folientitel</vt:lpstr>
      </vt:variant>
      <vt:variant>
        <vt:i4>28</vt:i4>
      </vt:variant>
    </vt:vector>
  </HeadingPairs>
  <TitlesOfParts>
    <vt:vector size="29" baseType="lpstr">
      <vt:lpstr>1_Standarddesign</vt:lpstr>
      <vt:lpstr>What Does Quantum Field Theory Tell us About the Material World?  Blockkurs des DFG Graduiertenkollegs "Mass, spectrum, symmetry –  particle physics in the era of the LHC",  2011, Rathen, 8.3.2011  Meinard Kuhlmann  Institut für Philosophie Universität Bremen</vt:lpstr>
      <vt:lpstr>Überblick</vt:lpstr>
      <vt:lpstr>Vorbemerkungen</vt:lpstr>
      <vt:lpstr>(Wissenschaftlicher) Realismus versus Anti-Realismus</vt:lpstr>
      <vt:lpstr>Vergleich Wissenschaft ↔ Landkarte</vt:lpstr>
      <vt:lpstr>Wie lässt sich zw. Realismus und Anti-Realismus entscheiden?</vt:lpstr>
      <vt:lpstr>PowerPoint-Präsentation</vt:lpstr>
      <vt:lpstr>Wissenschaftlicher Realismus</vt:lpstr>
      <vt:lpstr>Die Physiker und der Realismus</vt:lpstr>
      <vt:lpstr>Argumente Pro und Kontra wiss. Realismus: Ein Überblick</vt:lpstr>
      <vt:lpstr>Argumente gegen den wissenschaftlichen Realismus</vt:lpstr>
      <vt:lpstr>Argumente gegen den wissenschaftlichen Realismus</vt:lpstr>
      <vt:lpstr>Argumente für den wissenschaftlichen Realismus</vt:lpstr>
      <vt:lpstr>Argumente für den wissenschaftlichen Realismus</vt:lpstr>
      <vt:lpstr>Argumente für den wissenschaftlichen Realismus</vt:lpstr>
      <vt:lpstr>Argumente für den wissenschaftlichen Realismus</vt:lpstr>
      <vt:lpstr>Argumente für den wissenschaftlichen Realismus</vt:lpstr>
      <vt:lpstr>Zwischenfazit</vt:lpstr>
      <vt:lpstr>Strukturenrealismus (Structural realism)</vt:lpstr>
      <vt:lpstr>Jetzt: Wechsel der Frageperspektive</vt:lpstr>
      <vt:lpstr>Zur Ontologie der QFT</vt:lpstr>
      <vt:lpstr>Die Teilcheninterpretation</vt:lpstr>
      <vt:lpstr>Die Feldinterpretation</vt:lpstr>
      <vt:lpstr>Ontischer Strukturenrealismus</vt:lpstr>
      <vt:lpstr>Strukturenrealismus</vt:lpstr>
      <vt:lpstr>Dispositionale Tropenontologie</vt:lpstr>
      <vt:lpstr>Dispositionale Tropenontologie (DTO)</vt:lpstr>
      <vt:lpstr>Fazit</vt:lpstr>
    </vt:vector>
  </TitlesOfParts>
  <Company>Universität Hamburg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Meinard Kuhlmann</dc:creator>
  <cp:lastModifiedBy>meik</cp:lastModifiedBy>
  <cp:revision>6286</cp:revision>
  <dcterms:created xsi:type="dcterms:W3CDTF">2006-09-21T15:30:59Z</dcterms:created>
  <dcterms:modified xsi:type="dcterms:W3CDTF">2011-03-08T19:46:14Z</dcterms:modified>
</cp:coreProperties>
</file>